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Ismail Prad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EB5F62E-CC28-4B71-8BD5-BB0897BDAB48}">
  <a:tblStyle styleId="{3EB5F62E-CC28-4B71-8BD5-BB0897BDAB4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slide" Target="slides/slide38.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46" Type="http://schemas.openxmlformats.org/officeDocument/2006/relationships/slide" Target="slides/slide40.xml"/><Relationship Id="rId23" Type="http://schemas.openxmlformats.org/officeDocument/2006/relationships/slide" Target="slides/slide17.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47" Type="http://schemas.openxmlformats.org/officeDocument/2006/relationships/slide" Target="slides/slide41.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7-05T10:17:51.411">
    <p:pos x="6000" y="0"/>
    <p:text>i know this is already explained once in the WHAT, but i think ill leave it in as a reminder</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de-CH"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2024.dhbenelux.org/wp-content/uploads/2024/05/DHB24_paper_Koolen_et-al_accessing-republic.pdf"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ea217babaa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ea217babaa_0_5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2" name="Google Shape;232;g2ea217babaa_0_5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ea217babaa_0_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ea217babaa_0_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g2ea217babaa_0_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ea217babaa_0_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ea217babaa_0_6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dues is an event, not a relation, but we can model all relations event-like, so that doesn’t matter</a:t>
            </a:r>
            <a:endParaRPr/>
          </a:p>
        </p:txBody>
      </p:sp>
      <p:sp>
        <p:nvSpPr>
          <p:cNvPr id="248" name="Google Shape;248;g2ea217babaa_0_6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ea217babaa_0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ea217babaa_0_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6" name="Google Shape;256;g2ea217babaa_0_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df3a304054_0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df3a304054_0_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4" name="Google Shape;264;g2df3a304054_0_5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ea217babaa_0_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ea217babaa_0_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g2ea217babaa_0_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ea217babaa_0_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ea217babaa_0_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8" name="Google Shape;288;g2ea217babaa_0_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ea217babaa_0_1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ea217babaa_0_10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g2ea217babaa_0_10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ea217babaa_0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ea217babaa_0_1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g2ea217babaa_0_1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ea217babaa_0_1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g2ea217babaa_0_1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df3a304054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df3a304054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2df3a304054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ea217babaa_0_1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ea217babaa_0_1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g2ea217babaa_0_1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ea217babaa_0_1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ea217babaa_0_1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g2ea217babaa_0_1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ea217babaa_0_2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ea217babaa_0_2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7" name="Google Shape;367;g2ea217babaa_0_2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ea217babaa_0_2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ea217babaa_0_25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5" name="Google Shape;375;g2ea217babaa_0_25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ea217babaa_0_2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ea217babaa_0_28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Explain BytePair/WordPiece Encoding</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Disadvantage, needs huge amounts of data, even for finetuning</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https://arxiv.org/pdf/1810.04805</a:t>
            </a:r>
            <a:endParaRPr/>
          </a:p>
        </p:txBody>
      </p:sp>
      <p:sp>
        <p:nvSpPr>
          <p:cNvPr id="384" name="Google Shape;384;g2ea217babaa_0_28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ea217babaa_0_3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ea217babaa_0_3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g2ea217babaa_0_3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ea217babaa_0_3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ea217babaa_0_3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Sequence Labeling Model is per default a bidirectional LSTM model + CRF output layer</a:t>
            </a:r>
            <a:endParaRPr/>
          </a:p>
        </p:txBody>
      </p:sp>
      <p:sp>
        <p:nvSpPr>
          <p:cNvPr id="402" name="Google Shape;402;g2ea217babaa_0_3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ea55fd8826_0_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2ea55fd8826_0_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https://arxiv.org/pdf/1508.01991</a:t>
            </a:r>
            <a:endParaRPr/>
          </a:p>
        </p:txBody>
      </p:sp>
      <p:sp>
        <p:nvSpPr>
          <p:cNvPr id="411" name="Google Shape;411;g2ea55fd8826_0_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ea217babaa_0_3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2ea217babaa_0_3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The sequence tagging layer can be as little as simply a crf layer and </a:t>
            </a:r>
            <a:r>
              <a:rPr lang="de-CH"/>
              <a:t>nothing</a:t>
            </a:r>
            <a:r>
              <a:rPr lang="de-CH"/>
              <a:t> more. the task-specific training is usually done as a finetuning.</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https://www.researchgate.net/publication/361400671_Sequence_Tagging_For_Biomedical_Extractive_Question_Answering</a:t>
            </a:r>
            <a:endParaRPr/>
          </a:p>
        </p:txBody>
      </p:sp>
      <p:sp>
        <p:nvSpPr>
          <p:cNvPr id="420" name="Google Shape;420;g2ea217babaa_0_3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ea55fd8826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ea55fd8826_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Much worse results when compared to fully supervised systems, but good results when low resource scenario</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https://arxiv.org/pdf/2304.10428</a:t>
            </a:r>
            <a:endParaRPr/>
          </a:p>
        </p:txBody>
      </p:sp>
      <p:sp>
        <p:nvSpPr>
          <p:cNvPr id="429" name="Google Shape;429;g2ea55fd8826_0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ea217babaa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ea217babaa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Name example research questions</a:t>
            </a:r>
            <a:endParaRPr/>
          </a:p>
        </p:txBody>
      </p:sp>
      <p:sp>
        <p:nvSpPr>
          <p:cNvPr id="174" name="Google Shape;174;g2ea217babaa_0_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ea55fd8826_0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ea55fd8826_0_4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8" name="Google Shape;438;g2ea55fd8826_0_4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2ea55fd8826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2ea55fd8826_0_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6" name="Google Shape;446;g2ea55fd8826_0_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ea217babaa_0_3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ea217babaa_0_3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5" name="Google Shape;455;g2ea217babaa_0_3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2ea55fd882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2ea55fd8826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3" name="Google Shape;463;g2ea55fd8826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ea55fd8826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ea55fd8826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2" name="Google Shape;472;g2ea55fd8826_0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ea55fd8826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ea55fd8826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0" name="Google Shape;480;g2ea55fd8826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ea55fd8826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ea55fd8826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Almost no medieval / early modern corpora</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Add to that, often no standard on how to annotate!</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BUT: often smaller corpora like editions are not named in these lists. E.g. in Switzerland the SSRQ-corpus</a:t>
            </a:r>
            <a:endParaRPr/>
          </a:p>
        </p:txBody>
      </p:sp>
      <p:sp>
        <p:nvSpPr>
          <p:cNvPr id="489" name="Google Shape;489;g2ea55fd8826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2ea55fd8826_0_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2ea55fd8826_0_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2" name="Google Shape;502;g2ea55fd8826_0_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ea55fd8826_0_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ea55fd8826_0_8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0" name="Google Shape;510;g2ea55fd8826_0_8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ea55fd8826_0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ea55fd8826_0_6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u="sng">
                <a:solidFill>
                  <a:schemeClr val="hlink"/>
                </a:solidFill>
                <a:hlinkClick r:id="rId2"/>
              </a:rPr>
              <a:t>https://2024.dhbenelux.org/wp-content/uploads/2024/05/DHB24_paper_Koolen_et-al_accessing-republic.pdf</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Bi-LSTM architecture as sequence tagger (flair)</a:t>
            </a:r>
            <a:endParaRPr/>
          </a:p>
          <a:p>
            <a:pPr indent="0" lvl="0" marL="0" rtl="0" algn="l">
              <a:spcBef>
                <a:spcPts val="0"/>
              </a:spcBef>
              <a:spcAft>
                <a:spcPts val="0"/>
              </a:spcAft>
              <a:buNone/>
            </a:pPr>
            <a:r>
              <a:rPr lang="de-CH"/>
              <a:t>why not transformers -&gt; finetuning those would need much more data</a:t>
            </a:r>
            <a:endParaRPr/>
          </a:p>
        </p:txBody>
      </p:sp>
      <p:sp>
        <p:nvSpPr>
          <p:cNvPr id="518" name="Google Shape;518;g2ea55fd8826_0_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ea217babaa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ea217babaa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Links genannte Organisationen</a:t>
            </a:r>
            <a:br>
              <a:rPr lang="de-CH"/>
            </a:br>
            <a:r>
              <a:rPr lang="de-CH"/>
              <a:t>Rechts Gärten in Dossiers</a:t>
            </a:r>
            <a:endParaRPr/>
          </a:p>
        </p:txBody>
      </p:sp>
      <p:sp>
        <p:nvSpPr>
          <p:cNvPr id="182" name="Google Shape;182;g2ea217babaa_0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2ea55fd8826_0_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2ea55fd8826_0_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7" name="Google Shape;527;g2ea55fd8826_0_7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2ea55fd8826_0_1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2ea55fd8826_0_10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5" name="Google Shape;535;g2ea55fd8826_0_10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ea217babaa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ea217babaa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Only a few different templates necessary!</a:t>
            </a:r>
            <a:endParaRPr/>
          </a:p>
        </p:txBody>
      </p:sp>
      <p:sp>
        <p:nvSpPr>
          <p:cNvPr id="192" name="Google Shape;192;g2ea217babaa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ea217babaa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ea217babaa_0_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Which problems do you spot with this?</a:t>
            </a:r>
            <a:endParaRPr/>
          </a:p>
        </p:txBody>
      </p:sp>
      <p:sp>
        <p:nvSpPr>
          <p:cNvPr id="200" name="Google Shape;200;g2ea217babaa_0_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ea217babaa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ea217babaa_0_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CH"/>
              <a:t>Much better, but how do we later connect this to a database, how do we normalize this? =&gt; nested Tagging</a:t>
            </a:r>
            <a:endParaRPr/>
          </a:p>
        </p:txBody>
      </p:sp>
      <p:sp>
        <p:nvSpPr>
          <p:cNvPr id="208" name="Google Shape;208;g2ea217babaa_0_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ea217babaa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ea217babaa_0_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2ea217babaa_0_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ea217babaa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ea217babaa_0_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g2ea217babaa_0_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showMasterSp="0" type="blank">
  <p:cSld name="BLANK">
    <p:bg>
      <p:bgPr>
        <a:solidFill>
          <a:schemeClr val="lt1"/>
        </a:solidFill>
      </p:bgPr>
    </p:bg>
    <p:spTree>
      <p:nvGrpSpPr>
        <p:cNvPr id="18" name="Shape 18"/>
        <p:cNvGrpSpPr/>
        <p:nvPr/>
      </p:nvGrpSpPr>
      <p:grpSpPr>
        <a:xfrm>
          <a:off x="0" y="0"/>
          <a:ext cx="0" cy="0"/>
          <a:chOff x="0" y="0"/>
          <a:chExt cx="0" cy="0"/>
        </a:xfrm>
      </p:grpSpPr>
      <p:pic>
        <p:nvPicPr>
          <p:cNvPr descr="{&quot;templafy&quot;:{&quot;id&quot;:&quot;b838a76d-06b8-406e-ae87-bd8c42cb5ec0&quot;}}" id="19" name="Google Shape;19;p2"/>
          <p:cNvPicPr preferRelativeResize="0"/>
          <p:nvPr/>
        </p:nvPicPr>
        <p:blipFill rotWithShape="1">
          <a:blip r:embed="rId2">
            <a:alphaModFix/>
          </a:blip>
          <a:srcRect b="0" l="0" r="0" t="0"/>
          <a:stretch/>
        </p:blipFill>
        <p:spPr>
          <a:xfrm>
            <a:off x="3690000" y="1576800"/>
            <a:ext cx="4795200" cy="3703335"/>
          </a:xfrm>
          <a:prstGeom prst="rect">
            <a:avLst/>
          </a:prstGeom>
          <a:noFill/>
          <a:ln>
            <a:noFill/>
          </a:ln>
        </p:spPr>
      </p:pic>
      <p:sp>
        <p:nvSpPr>
          <p:cNvPr id="20" name="Google Shape;20;p2"/>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b="0" i="0" lang="de-CH" sz="800" u="none" cap="none" strike="noStrike">
                <a:solidFill>
                  <a:schemeClr val="dk1"/>
                </a:solidFill>
                <a:latin typeface="Arial"/>
                <a:ea typeface="Arial"/>
                <a:cs typeface="Arial"/>
                <a:sym typeface="Arial"/>
              </a:rPr>
              <a:t>Titelfolie mit Logo</a:t>
            </a:r>
            <a:endParaRPr b="0" i="0" sz="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Text (ohne Untertitel) ">
  <p:cSld name="Titelfolie mit Text (ohne Untertitel) ">
    <p:spTree>
      <p:nvGrpSpPr>
        <p:cNvPr id="72" name="Shape 72"/>
        <p:cNvGrpSpPr/>
        <p:nvPr/>
      </p:nvGrpSpPr>
      <p:grpSpPr>
        <a:xfrm>
          <a:off x="0" y="0"/>
          <a:ext cx="0" cy="0"/>
          <a:chOff x="0" y="0"/>
          <a:chExt cx="0" cy="0"/>
        </a:xfrm>
      </p:grpSpPr>
      <p:sp>
        <p:nvSpPr>
          <p:cNvPr id="73" name="Google Shape;73;p11"/>
          <p:cNvSpPr txBox="1"/>
          <p:nvPr>
            <p:ph idx="1" type="body"/>
          </p:nvPr>
        </p:nvSpPr>
        <p:spPr>
          <a:xfrm>
            <a:off x="1069679" y="1980152"/>
            <a:ext cx="10515601" cy="37641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1900"/>
              <a:buNone/>
              <a:defRPr b="0" sz="1900">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 name="Google Shape;74;p11"/>
          <p:cNvSpPr txBox="1"/>
          <p:nvPr>
            <p:ph type="title"/>
          </p:nvPr>
        </p:nvSpPr>
        <p:spPr>
          <a:xfrm>
            <a:off x="1071880" y="290873"/>
            <a:ext cx="10515600" cy="1383450"/>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1"/>
          <p:cNvSpPr txBox="1"/>
          <p:nvPr>
            <p:ph idx="2" type="body"/>
          </p:nvPr>
        </p:nvSpPr>
        <p:spPr>
          <a:xfrm>
            <a:off x="1069200" y="1674000"/>
            <a:ext cx="10510202" cy="376413"/>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800"/>
              <a:buNone/>
              <a:defRPr b="1" sz="18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76" name="Google Shape;76;p11"/>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77" name="Google Shape;77;p11"/>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1"/>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pitelseiten (Weiß)">
  <p:cSld name="Kapitelseiten (Weiß)">
    <p:spTree>
      <p:nvGrpSpPr>
        <p:cNvPr id="80" name="Shape 80"/>
        <p:cNvGrpSpPr/>
        <p:nvPr/>
      </p:nvGrpSpPr>
      <p:grpSpPr>
        <a:xfrm>
          <a:off x="0" y="0"/>
          <a:ext cx="0" cy="0"/>
          <a:chOff x="0" y="0"/>
          <a:chExt cx="0" cy="0"/>
        </a:xfrm>
      </p:grpSpPr>
      <p:sp>
        <p:nvSpPr>
          <p:cNvPr id="81" name="Google Shape;81;p12"/>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82" name="Google Shape;82;p12"/>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4200"/>
              <a:buNone/>
              <a:defRPr b="0" sz="42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12"/>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12"/>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pitelseiten (Rot)" showMasterSp="0">
  <p:cSld name="Kapitelseiten (Rot)">
    <p:bg>
      <p:bgPr>
        <a:solidFill>
          <a:schemeClr val="accent6"/>
        </a:solidFill>
      </p:bgPr>
    </p:bg>
    <p:spTree>
      <p:nvGrpSpPr>
        <p:cNvPr id="86" name="Shape 86"/>
        <p:cNvGrpSpPr/>
        <p:nvPr/>
      </p:nvGrpSpPr>
      <p:grpSpPr>
        <a:xfrm>
          <a:off x="0" y="0"/>
          <a:ext cx="0" cy="0"/>
          <a:chOff x="0" y="0"/>
          <a:chExt cx="0" cy="0"/>
        </a:xfrm>
      </p:grpSpPr>
      <p:sp>
        <p:nvSpPr>
          <p:cNvPr id="87" name="Google Shape;87;p13"/>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b="0" i="0" sz="1200" u="none" cap="none" strike="noStrike">
                <a:solidFill>
                  <a:schemeClr val="lt1"/>
                </a:solidFill>
                <a:latin typeface="Arial"/>
                <a:ea typeface="Arial"/>
                <a:cs typeface="Arial"/>
                <a:sym typeface="Arial"/>
              </a:defRPr>
            </a:lvl1pPr>
            <a:lvl2pPr indent="0" lvl="1" marL="0" algn="r">
              <a:spcBef>
                <a:spcPts val="0"/>
              </a:spcBef>
              <a:buNone/>
              <a:defRPr b="0" i="0" sz="1200" u="none" cap="none" strike="noStrike">
                <a:solidFill>
                  <a:schemeClr val="lt1"/>
                </a:solidFill>
                <a:latin typeface="Arial"/>
                <a:ea typeface="Arial"/>
                <a:cs typeface="Arial"/>
                <a:sym typeface="Arial"/>
              </a:defRPr>
            </a:lvl2pPr>
            <a:lvl3pPr indent="0" lvl="2" marL="0" algn="r">
              <a:spcBef>
                <a:spcPts val="0"/>
              </a:spcBef>
              <a:buNone/>
              <a:defRPr b="0" i="0" sz="1200" u="none" cap="none" strike="noStrike">
                <a:solidFill>
                  <a:schemeClr val="lt1"/>
                </a:solidFill>
                <a:latin typeface="Arial"/>
                <a:ea typeface="Arial"/>
                <a:cs typeface="Arial"/>
                <a:sym typeface="Arial"/>
              </a:defRPr>
            </a:lvl3pPr>
            <a:lvl4pPr indent="0" lvl="3" marL="0" algn="r">
              <a:spcBef>
                <a:spcPts val="0"/>
              </a:spcBef>
              <a:buNone/>
              <a:defRPr b="0" i="0" sz="1200" u="none" cap="none" strike="noStrike">
                <a:solidFill>
                  <a:schemeClr val="lt1"/>
                </a:solidFill>
                <a:latin typeface="Arial"/>
                <a:ea typeface="Arial"/>
                <a:cs typeface="Arial"/>
                <a:sym typeface="Arial"/>
              </a:defRPr>
            </a:lvl4pPr>
            <a:lvl5pPr indent="0" lvl="4" marL="0" algn="r">
              <a:spcBef>
                <a:spcPts val="0"/>
              </a:spcBef>
              <a:buNone/>
              <a:defRPr b="0" i="0" sz="1200" u="none" cap="none" strike="noStrike">
                <a:solidFill>
                  <a:schemeClr val="lt1"/>
                </a:solidFill>
                <a:latin typeface="Arial"/>
                <a:ea typeface="Arial"/>
                <a:cs typeface="Arial"/>
                <a:sym typeface="Arial"/>
              </a:defRPr>
            </a:lvl5pPr>
            <a:lvl6pPr indent="0" lvl="5" marL="0" algn="r">
              <a:spcBef>
                <a:spcPts val="0"/>
              </a:spcBef>
              <a:buNone/>
              <a:defRPr b="0" i="0" sz="1200" u="none" cap="none" strike="noStrike">
                <a:solidFill>
                  <a:schemeClr val="lt1"/>
                </a:solidFill>
                <a:latin typeface="Arial"/>
                <a:ea typeface="Arial"/>
                <a:cs typeface="Arial"/>
                <a:sym typeface="Arial"/>
              </a:defRPr>
            </a:lvl6pPr>
            <a:lvl7pPr indent="0" lvl="6" marL="0" algn="r">
              <a:spcBef>
                <a:spcPts val="0"/>
              </a:spcBef>
              <a:buNone/>
              <a:defRPr b="0" i="0" sz="1200" u="none" cap="none" strike="noStrike">
                <a:solidFill>
                  <a:schemeClr val="lt1"/>
                </a:solidFill>
                <a:latin typeface="Arial"/>
                <a:ea typeface="Arial"/>
                <a:cs typeface="Arial"/>
                <a:sym typeface="Arial"/>
              </a:defRPr>
            </a:lvl7pPr>
            <a:lvl8pPr indent="0" lvl="7" marL="0" algn="r">
              <a:spcBef>
                <a:spcPts val="0"/>
              </a:spcBef>
              <a:buNone/>
              <a:defRPr b="0" i="0" sz="1200" u="none" cap="none" strike="noStrike">
                <a:solidFill>
                  <a:schemeClr val="lt1"/>
                </a:solidFill>
                <a:latin typeface="Arial"/>
                <a:ea typeface="Arial"/>
                <a:cs typeface="Arial"/>
                <a:sym typeface="Arial"/>
              </a:defRPr>
            </a:lvl8pPr>
            <a:lvl9pPr indent="0" lvl="8" marL="0" algn="r">
              <a:spcBef>
                <a:spcPts val="0"/>
              </a:spcBef>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
        <p:nvSpPr>
          <p:cNvPr id="88" name="Google Shape;88;p13"/>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lt1"/>
              </a:buClr>
              <a:buSzPts val="4200"/>
              <a:buNone/>
              <a:defRPr b="0" sz="4200">
                <a:solidFill>
                  <a:schemeClr val="lt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13"/>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lt1"/>
              </a:buClr>
              <a:buSzPts val="42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quot;templafy&quot;:{&quot;id&quot;:&quot;ab45209a-a7bf-4dcd-a556-ec82227449c3&quot;}}" id="90" name="Google Shape;90;p13"/>
          <p:cNvPicPr preferRelativeResize="0"/>
          <p:nvPr/>
        </p:nvPicPr>
        <p:blipFill rotWithShape="1">
          <a:blip r:embed="rId2">
            <a:alphaModFix/>
          </a:blip>
          <a:srcRect b="0" l="0" r="0" t="0"/>
          <a:stretch/>
        </p:blipFill>
        <p:spPr>
          <a:xfrm>
            <a:off x="93600" y="306000"/>
            <a:ext cx="1148400" cy="720000"/>
          </a:xfrm>
          <a:prstGeom prst="rect">
            <a:avLst/>
          </a:prstGeom>
          <a:noFill/>
          <a:ln>
            <a:noFill/>
          </a:ln>
        </p:spPr>
      </p:pic>
      <p:sp>
        <p:nvSpPr>
          <p:cNvPr id="91" name="Google Shape;91;p13"/>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3"/>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pitelseiten (Grau)" showMasterSp="0">
  <p:cSld name="Kapitelseiten (Grau)">
    <p:bg>
      <p:bgPr>
        <a:solidFill>
          <a:srgbClr val="646363"/>
        </a:solidFill>
      </p:bgPr>
    </p:bg>
    <p:spTree>
      <p:nvGrpSpPr>
        <p:cNvPr id="93" name="Shape 93"/>
        <p:cNvGrpSpPr/>
        <p:nvPr/>
      </p:nvGrpSpPr>
      <p:grpSpPr>
        <a:xfrm>
          <a:off x="0" y="0"/>
          <a:ext cx="0" cy="0"/>
          <a:chOff x="0" y="0"/>
          <a:chExt cx="0" cy="0"/>
        </a:xfrm>
      </p:grpSpPr>
      <p:sp>
        <p:nvSpPr>
          <p:cNvPr id="94" name="Google Shape;94;p14"/>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b="0" i="0" sz="1200" u="none" cap="none" strike="noStrike">
                <a:solidFill>
                  <a:schemeClr val="lt1"/>
                </a:solidFill>
                <a:latin typeface="Arial"/>
                <a:ea typeface="Arial"/>
                <a:cs typeface="Arial"/>
                <a:sym typeface="Arial"/>
              </a:defRPr>
            </a:lvl1pPr>
            <a:lvl2pPr indent="0" lvl="1" marL="0" algn="r">
              <a:spcBef>
                <a:spcPts val="0"/>
              </a:spcBef>
              <a:buNone/>
              <a:defRPr b="0" i="0" sz="1200" u="none" cap="none" strike="noStrike">
                <a:solidFill>
                  <a:schemeClr val="lt1"/>
                </a:solidFill>
                <a:latin typeface="Arial"/>
                <a:ea typeface="Arial"/>
                <a:cs typeface="Arial"/>
                <a:sym typeface="Arial"/>
              </a:defRPr>
            </a:lvl2pPr>
            <a:lvl3pPr indent="0" lvl="2" marL="0" algn="r">
              <a:spcBef>
                <a:spcPts val="0"/>
              </a:spcBef>
              <a:buNone/>
              <a:defRPr b="0" i="0" sz="1200" u="none" cap="none" strike="noStrike">
                <a:solidFill>
                  <a:schemeClr val="lt1"/>
                </a:solidFill>
                <a:latin typeface="Arial"/>
                <a:ea typeface="Arial"/>
                <a:cs typeface="Arial"/>
                <a:sym typeface="Arial"/>
              </a:defRPr>
            </a:lvl3pPr>
            <a:lvl4pPr indent="0" lvl="3" marL="0" algn="r">
              <a:spcBef>
                <a:spcPts val="0"/>
              </a:spcBef>
              <a:buNone/>
              <a:defRPr b="0" i="0" sz="1200" u="none" cap="none" strike="noStrike">
                <a:solidFill>
                  <a:schemeClr val="lt1"/>
                </a:solidFill>
                <a:latin typeface="Arial"/>
                <a:ea typeface="Arial"/>
                <a:cs typeface="Arial"/>
                <a:sym typeface="Arial"/>
              </a:defRPr>
            </a:lvl4pPr>
            <a:lvl5pPr indent="0" lvl="4" marL="0" algn="r">
              <a:spcBef>
                <a:spcPts val="0"/>
              </a:spcBef>
              <a:buNone/>
              <a:defRPr b="0" i="0" sz="1200" u="none" cap="none" strike="noStrike">
                <a:solidFill>
                  <a:schemeClr val="lt1"/>
                </a:solidFill>
                <a:latin typeface="Arial"/>
                <a:ea typeface="Arial"/>
                <a:cs typeface="Arial"/>
                <a:sym typeface="Arial"/>
              </a:defRPr>
            </a:lvl5pPr>
            <a:lvl6pPr indent="0" lvl="5" marL="0" algn="r">
              <a:spcBef>
                <a:spcPts val="0"/>
              </a:spcBef>
              <a:buNone/>
              <a:defRPr b="0" i="0" sz="1200" u="none" cap="none" strike="noStrike">
                <a:solidFill>
                  <a:schemeClr val="lt1"/>
                </a:solidFill>
                <a:latin typeface="Arial"/>
                <a:ea typeface="Arial"/>
                <a:cs typeface="Arial"/>
                <a:sym typeface="Arial"/>
              </a:defRPr>
            </a:lvl6pPr>
            <a:lvl7pPr indent="0" lvl="6" marL="0" algn="r">
              <a:spcBef>
                <a:spcPts val="0"/>
              </a:spcBef>
              <a:buNone/>
              <a:defRPr b="0" i="0" sz="1200" u="none" cap="none" strike="noStrike">
                <a:solidFill>
                  <a:schemeClr val="lt1"/>
                </a:solidFill>
                <a:latin typeface="Arial"/>
                <a:ea typeface="Arial"/>
                <a:cs typeface="Arial"/>
                <a:sym typeface="Arial"/>
              </a:defRPr>
            </a:lvl7pPr>
            <a:lvl8pPr indent="0" lvl="7" marL="0" algn="r">
              <a:spcBef>
                <a:spcPts val="0"/>
              </a:spcBef>
              <a:buNone/>
              <a:defRPr b="0" i="0" sz="1200" u="none" cap="none" strike="noStrike">
                <a:solidFill>
                  <a:schemeClr val="lt1"/>
                </a:solidFill>
                <a:latin typeface="Arial"/>
                <a:ea typeface="Arial"/>
                <a:cs typeface="Arial"/>
                <a:sym typeface="Arial"/>
              </a:defRPr>
            </a:lvl8pPr>
            <a:lvl9pPr indent="0" lvl="8" marL="0" algn="r">
              <a:spcBef>
                <a:spcPts val="0"/>
              </a:spcBef>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
        <p:nvSpPr>
          <p:cNvPr id="95" name="Google Shape;95;p14"/>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lt1"/>
              </a:buClr>
              <a:buSzPts val="4200"/>
              <a:buNone/>
              <a:defRPr b="0" sz="4200">
                <a:solidFill>
                  <a:schemeClr val="lt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6" name="Google Shape;96;p14"/>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lt1"/>
              </a:buClr>
              <a:buSzPts val="42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quot;templafy&quot;:{&quot;id&quot;:&quot;61c05eb1-46c5-4e53-a704-72593f084add&quot;}}" id="97" name="Google Shape;97;p14"/>
          <p:cNvPicPr preferRelativeResize="0"/>
          <p:nvPr/>
        </p:nvPicPr>
        <p:blipFill rotWithShape="1">
          <a:blip r:embed="rId2">
            <a:alphaModFix/>
          </a:blip>
          <a:srcRect b="0" l="0" r="0" t="0"/>
          <a:stretch/>
        </p:blipFill>
        <p:spPr>
          <a:xfrm>
            <a:off x="93600" y="306000"/>
            <a:ext cx="1148400" cy="720000"/>
          </a:xfrm>
          <a:prstGeom prst="rect">
            <a:avLst/>
          </a:prstGeom>
          <a:noFill/>
          <a:ln>
            <a:noFill/>
          </a:ln>
        </p:spPr>
      </p:pic>
      <p:sp>
        <p:nvSpPr>
          <p:cNvPr id="98" name="Google Shape;98;p14"/>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14"/>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Inhalt (ohne Untertitel)">
  <p:cSld name="Titel und Inhalt (ohne Untertitel)">
    <p:spTree>
      <p:nvGrpSpPr>
        <p:cNvPr id="100" name="Shape 100"/>
        <p:cNvGrpSpPr/>
        <p:nvPr/>
      </p:nvGrpSpPr>
      <p:grpSpPr>
        <a:xfrm>
          <a:off x="0" y="0"/>
          <a:ext cx="0" cy="0"/>
          <a:chOff x="0" y="0"/>
          <a:chExt cx="0" cy="0"/>
        </a:xfrm>
      </p:grpSpPr>
      <p:sp>
        <p:nvSpPr>
          <p:cNvPr id="101" name="Google Shape;101;p15"/>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02" name="Google Shape;102;p15"/>
          <p:cNvSpPr txBox="1"/>
          <p:nvPr>
            <p:ph idx="1" type="body"/>
          </p:nvPr>
        </p:nvSpPr>
        <p:spPr>
          <a:xfrm>
            <a:off x="1062736" y="1422875"/>
            <a:ext cx="10515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sz="2600">
                <a:latin typeface="Arial"/>
                <a:ea typeface="Arial"/>
                <a:cs typeface="Arial"/>
                <a:sym typeface="Arial"/>
              </a:defRPr>
            </a:lvl1pPr>
            <a:lvl2pPr indent="-393700" lvl="1" marL="914400" algn="l">
              <a:lnSpc>
                <a:spcPct val="100000"/>
              </a:lnSpc>
              <a:spcBef>
                <a:spcPts val="600"/>
              </a:spcBef>
              <a:spcAft>
                <a:spcPts val="0"/>
              </a:spcAft>
              <a:buSzPts val="2600"/>
              <a:buFont typeface="Arial"/>
              <a:buChar char="‒"/>
              <a:defRPr sz="2600">
                <a:latin typeface="Arial"/>
                <a:ea typeface="Arial"/>
                <a:cs typeface="Arial"/>
                <a:sym typeface="Arial"/>
              </a:defRPr>
            </a:lvl2pPr>
            <a:lvl3pPr indent="-393700" lvl="2" marL="1371600" algn="l">
              <a:lnSpc>
                <a:spcPct val="100000"/>
              </a:lnSpc>
              <a:spcBef>
                <a:spcPts val="600"/>
              </a:spcBef>
              <a:spcAft>
                <a:spcPts val="0"/>
              </a:spcAft>
              <a:buClr>
                <a:schemeClr val="dk1"/>
              </a:buClr>
              <a:buSzPts val="2600"/>
              <a:buFont typeface="Arial"/>
              <a:buChar char="‒"/>
              <a:defRPr sz="2600"/>
            </a:lvl3pPr>
            <a:lvl4pPr indent="-393700" lvl="3" marL="1828800" algn="l">
              <a:lnSpc>
                <a:spcPct val="100000"/>
              </a:lnSpc>
              <a:spcBef>
                <a:spcPts val="600"/>
              </a:spcBef>
              <a:spcAft>
                <a:spcPts val="0"/>
              </a:spcAft>
              <a:buClr>
                <a:schemeClr val="dk1"/>
              </a:buClr>
              <a:buSzPts val="2600"/>
              <a:buFont typeface="Arial"/>
              <a:buChar char="‒"/>
              <a:defRPr sz="2600"/>
            </a:lvl4pPr>
            <a:lvl5pPr indent="-393700" lvl="4" marL="2286000" algn="l">
              <a:lnSpc>
                <a:spcPct val="100000"/>
              </a:lnSpc>
              <a:spcBef>
                <a:spcPts val="600"/>
              </a:spcBef>
              <a:spcAft>
                <a:spcPts val="0"/>
              </a:spcAft>
              <a:buClr>
                <a:schemeClr val="dk1"/>
              </a:buClr>
              <a:buSzPts val="2600"/>
              <a:buFont typeface="Arial"/>
              <a:buChar char="‒"/>
              <a:defRPr sz="2600"/>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15"/>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15"/>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5"/>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ei Spalten">
  <p:cSld name="Zwei Spalten">
    <p:spTree>
      <p:nvGrpSpPr>
        <p:cNvPr id="106" name="Shape 106"/>
        <p:cNvGrpSpPr/>
        <p:nvPr/>
      </p:nvGrpSpPr>
      <p:grpSpPr>
        <a:xfrm>
          <a:off x="0" y="0"/>
          <a:ext cx="0" cy="0"/>
          <a:chOff x="0" y="0"/>
          <a:chExt cx="0" cy="0"/>
        </a:xfrm>
      </p:grpSpPr>
      <p:sp>
        <p:nvSpPr>
          <p:cNvPr id="107" name="Google Shape;107;p16"/>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08" name="Google Shape;108;p16"/>
          <p:cNvSpPr txBox="1"/>
          <p:nvPr>
            <p:ph idx="1" type="body"/>
          </p:nvPr>
        </p:nvSpPr>
        <p:spPr>
          <a:xfrm>
            <a:off x="6527800" y="2038985"/>
            <a:ext cx="505748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23076"/>
              </a:lnSpc>
              <a:spcBef>
                <a:spcPts val="1000"/>
              </a:spcBef>
              <a:spcAft>
                <a:spcPts val="0"/>
              </a:spcAft>
              <a:buClr>
                <a:schemeClr val="dk1"/>
              </a:buClr>
              <a:buSzPts val="2600"/>
              <a:buFont typeface="Arial"/>
              <a:buNone/>
              <a:defRPr sz="26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 name="Google Shape;109;p16"/>
          <p:cNvSpPr txBox="1"/>
          <p:nvPr>
            <p:ph idx="2" type="body"/>
          </p:nvPr>
        </p:nvSpPr>
        <p:spPr>
          <a:xfrm>
            <a:off x="1071880" y="2038985"/>
            <a:ext cx="5181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23076"/>
              </a:lnSpc>
              <a:spcBef>
                <a:spcPts val="1000"/>
              </a:spcBef>
              <a:spcAft>
                <a:spcPts val="0"/>
              </a:spcAft>
              <a:buClr>
                <a:schemeClr val="dk1"/>
              </a:buClr>
              <a:buSzPts val="2600"/>
              <a:buNone/>
              <a:defRPr sz="26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0" name="Google Shape;110;p16"/>
          <p:cNvSpPr txBox="1"/>
          <p:nvPr>
            <p:ph idx="3"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9D9D9C"/>
              </a:buClr>
              <a:buSzPts val="4200"/>
              <a:buNone/>
              <a:defRPr b="0" sz="4200">
                <a:solidFill>
                  <a:srgbClr val="9D9D9C"/>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 name="Google Shape;111;p16"/>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16"/>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6"/>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Objekt">
  <p:cSld name="Titel und Objekt">
    <p:spTree>
      <p:nvGrpSpPr>
        <p:cNvPr id="114" name="Shape 114"/>
        <p:cNvGrpSpPr/>
        <p:nvPr/>
      </p:nvGrpSpPr>
      <p:grpSpPr>
        <a:xfrm>
          <a:off x="0" y="0"/>
          <a:ext cx="0" cy="0"/>
          <a:chOff x="0" y="0"/>
          <a:chExt cx="0" cy="0"/>
        </a:xfrm>
      </p:grpSpPr>
      <p:sp>
        <p:nvSpPr>
          <p:cNvPr id="115" name="Google Shape;115;p17"/>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16" name="Google Shape;116;p17"/>
          <p:cNvSpPr txBox="1"/>
          <p:nvPr>
            <p:ph idx="1" type="body"/>
          </p:nvPr>
        </p:nvSpPr>
        <p:spPr>
          <a:xfrm>
            <a:off x="1071881" y="1293060"/>
            <a:ext cx="10515600" cy="499598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7" name="Google Shape;117;p17"/>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8" name="Google Shape;118;p17"/>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17"/>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Inhalt und Objekt">
  <p:cSld name="Titel, Inhalt und Objekt">
    <p:spTree>
      <p:nvGrpSpPr>
        <p:cNvPr id="120" name="Shape 120"/>
        <p:cNvGrpSpPr/>
        <p:nvPr/>
      </p:nvGrpSpPr>
      <p:grpSpPr>
        <a:xfrm>
          <a:off x="0" y="0"/>
          <a:ext cx="0" cy="0"/>
          <a:chOff x="0" y="0"/>
          <a:chExt cx="0" cy="0"/>
        </a:xfrm>
      </p:grpSpPr>
      <p:sp>
        <p:nvSpPr>
          <p:cNvPr id="121" name="Google Shape;121;p18"/>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22" name="Google Shape;122;p18"/>
          <p:cNvSpPr txBox="1"/>
          <p:nvPr>
            <p:ph idx="1" type="body"/>
          </p:nvPr>
        </p:nvSpPr>
        <p:spPr>
          <a:xfrm>
            <a:off x="6621780" y="2153920"/>
            <a:ext cx="5092700" cy="413766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3" name="Google Shape;123;p18"/>
          <p:cNvSpPr txBox="1"/>
          <p:nvPr>
            <p:ph idx="2" type="body"/>
          </p:nvPr>
        </p:nvSpPr>
        <p:spPr>
          <a:xfrm>
            <a:off x="1071880" y="2038985"/>
            <a:ext cx="5181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23076"/>
              </a:lnSpc>
              <a:spcBef>
                <a:spcPts val="1000"/>
              </a:spcBef>
              <a:spcAft>
                <a:spcPts val="0"/>
              </a:spcAft>
              <a:buClr>
                <a:schemeClr val="dk1"/>
              </a:buClr>
              <a:buSzPts val="2600"/>
              <a:buNone/>
              <a:defRPr sz="26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4" name="Google Shape;124;p18"/>
          <p:cNvSpPr txBox="1"/>
          <p:nvPr>
            <p:ph idx="3"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9D9D9C"/>
              </a:buClr>
              <a:buSzPts val="4200"/>
              <a:buNone/>
              <a:defRPr b="0" sz="4200">
                <a:solidFill>
                  <a:srgbClr val="9D9D9C"/>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5" name="Google Shape;125;p18"/>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6" name="Google Shape;126;p18"/>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18"/>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kt Rechts (ohne Fußzeile)" showMasterSp="0">
  <p:cSld name="Objekt Rechts (ohne Fußzeile)">
    <p:spTree>
      <p:nvGrpSpPr>
        <p:cNvPr id="128" name="Shape 128"/>
        <p:cNvGrpSpPr/>
        <p:nvPr/>
      </p:nvGrpSpPr>
      <p:grpSpPr>
        <a:xfrm>
          <a:off x="0" y="0"/>
          <a:ext cx="0" cy="0"/>
          <a:chOff x="0" y="0"/>
          <a:chExt cx="0" cy="0"/>
        </a:xfrm>
      </p:grpSpPr>
      <p:sp>
        <p:nvSpPr>
          <p:cNvPr id="129" name="Google Shape;129;p19"/>
          <p:cNvSpPr txBox="1"/>
          <p:nvPr>
            <p:ph idx="1" type="body"/>
          </p:nvPr>
        </p:nvSpPr>
        <p:spPr>
          <a:xfrm>
            <a:off x="1154174" y="0"/>
            <a:ext cx="11037600" cy="685800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0" name="Google Shape;130;p19"/>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b="0" i="0" lang="de-CH" sz="800" u="none" cap="none" strike="noStrike">
                <a:solidFill>
                  <a:schemeClr val="dk1"/>
                </a:solidFill>
                <a:latin typeface="Arial"/>
                <a:ea typeface="Arial"/>
                <a:cs typeface="Arial"/>
                <a:sym typeface="Arial"/>
              </a:rPr>
              <a:t>Folie mit Grafik oder Bild</a:t>
            </a:r>
            <a:endParaRPr b="0" i="0" sz="800" u="none" cap="none" strike="noStrike">
              <a:solidFill>
                <a:schemeClr val="dk1"/>
              </a:solidFill>
              <a:latin typeface="Arial"/>
              <a:ea typeface="Arial"/>
              <a:cs typeface="Arial"/>
              <a:sym typeface="Arial"/>
            </a:endParaRPr>
          </a:p>
        </p:txBody>
      </p:sp>
      <p:pic>
        <p:nvPicPr>
          <p:cNvPr descr="{&quot;templafy&quot;:{&quot;id&quot;:&quot;03028a47-8cf1-4772-b60b-639801d4e59c&quot;}}" id="131" name="Google Shape;131;p19"/>
          <p:cNvPicPr preferRelativeResize="0"/>
          <p:nvPr/>
        </p:nvPicPr>
        <p:blipFill rotWithShape="1">
          <a:blip r:embed="rId2">
            <a:alphaModFix/>
          </a:blip>
          <a:srcRect b="0" l="0" r="0" t="0"/>
          <a:stretch/>
        </p:blipFill>
        <p:spPr>
          <a:xfrm>
            <a:off x="93600" y="306000"/>
            <a:ext cx="1148400" cy="7200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kt Rechts (mit Fußzeile)">
  <p:cSld name="Objekt Rechts (mit Fußzeile)">
    <p:spTree>
      <p:nvGrpSpPr>
        <p:cNvPr id="132" name="Shape 132"/>
        <p:cNvGrpSpPr/>
        <p:nvPr/>
      </p:nvGrpSpPr>
      <p:grpSpPr>
        <a:xfrm>
          <a:off x="0" y="0"/>
          <a:ext cx="0" cy="0"/>
          <a:chOff x="0" y="0"/>
          <a:chExt cx="0" cy="0"/>
        </a:xfrm>
      </p:grpSpPr>
      <p:sp>
        <p:nvSpPr>
          <p:cNvPr id="133" name="Google Shape;133;p20"/>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34" name="Google Shape;134;p20"/>
          <p:cNvSpPr txBox="1"/>
          <p:nvPr>
            <p:ph idx="1" type="body"/>
          </p:nvPr>
        </p:nvSpPr>
        <p:spPr>
          <a:xfrm>
            <a:off x="1143001" y="0"/>
            <a:ext cx="11038170" cy="627507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5" name="Google Shape;135;p20"/>
          <p:cNvSpPr txBox="1"/>
          <p:nvPr/>
        </p:nvSpPr>
        <p:spPr>
          <a:xfrm>
            <a:off x="320040" y="-484229"/>
            <a:ext cx="2575560"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b="0" i="0" lang="de-CH" sz="800" u="none" cap="none" strike="noStrike">
                <a:solidFill>
                  <a:schemeClr val="dk1"/>
                </a:solidFill>
                <a:latin typeface="Arial"/>
                <a:ea typeface="Arial"/>
                <a:cs typeface="Arial"/>
                <a:sym typeface="Arial"/>
              </a:rPr>
              <a:t>Folie mit Grafik oder Bild mit Rahem</a:t>
            </a:r>
            <a:endParaRPr b="0" i="0" sz="800" u="none" cap="none" strike="noStrike">
              <a:solidFill>
                <a:schemeClr val="dk1"/>
              </a:solidFill>
              <a:latin typeface="Arial"/>
              <a:ea typeface="Arial"/>
              <a:cs typeface="Arial"/>
              <a:sym typeface="Arial"/>
            </a:endParaRPr>
          </a:p>
        </p:txBody>
      </p:sp>
      <p:sp>
        <p:nvSpPr>
          <p:cNvPr id="136" name="Google Shape;136;p20"/>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20"/>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Text">
  <p:cSld name="Titelfolie mit Text">
    <p:spTree>
      <p:nvGrpSpPr>
        <p:cNvPr id="21" name="Shape 21"/>
        <p:cNvGrpSpPr/>
        <p:nvPr/>
      </p:nvGrpSpPr>
      <p:grpSpPr>
        <a:xfrm>
          <a:off x="0" y="0"/>
          <a:ext cx="0" cy="0"/>
          <a:chOff x="0" y="0"/>
          <a:chExt cx="0" cy="0"/>
        </a:xfrm>
      </p:grpSpPr>
      <p:sp>
        <p:nvSpPr>
          <p:cNvPr id="22" name="Google Shape;22;p3"/>
          <p:cNvSpPr txBox="1"/>
          <p:nvPr>
            <p:ph idx="1" type="body"/>
          </p:nvPr>
        </p:nvSpPr>
        <p:spPr>
          <a:xfrm>
            <a:off x="1077278" y="3191275"/>
            <a:ext cx="10510202" cy="37641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1900"/>
              <a:buNone/>
              <a:defRPr b="0" sz="1900">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 name="Google Shape;23;p3"/>
          <p:cNvSpPr txBox="1"/>
          <p:nvPr>
            <p:ph idx="2" type="subTitle"/>
          </p:nvPr>
        </p:nvSpPr>
        <p:spPr>
          <a:xfrm>
            <a:off x="1076960" y="1473201"/>
            <a:ext cx="10515600" cy="1508760"/>
          </a:xfrm>
          <a:prstGeom prst="rect">
            <a:avLst/>
          </a:prstGeom>
          <a:noFill/>
          <a:ln>
            <a:noFill/>
          </a:ln>
        </p:spPr>
        <p:txBody>
          <a:bodyPr anchorCtr="0" anchor="t" bIns="45700" lIns="91425" spcFirstLastPara="1" rIns="91425" wrap="square" tIns="108000">
            <a:noAutofit/>
          </a:bodyPr>
          <a:lstStyle>
            <a:lvl1pPr lvl="0" algn="l">
              <a:lnSpc>
                <a:spcPct val="90000"/>
              </a:lnSpc>
              <a:spcBef>
                <a:spcPts val="1000"/>
              </a:spcBef>
              <a:spcAft>
                <a:spcPts val="0"/>
              </a:spcAft>
              <a:buClr>
                <a:schemeClr val="dk1"/>
              </a:buClr>
              <a:buSzPts val="4200"/>
              <a:buNone/>
              <a:defRPr sz="4200">
                <a:latin typeface="Arial"/>
                <a:ea typeface="Arial"/>
                <a:cs typeface="Arial"/>
                <a:sym typeface="Arial"/>
              </a:defRPr>
            </a:lvl1pPr>
            <a:lvl2pPr lvl="1" algn="ctr">
              <a:lnSpc>
                <a:spcPct val="100000"/>
              </a:lnSpc>
              <a:spcBef>
                <a:spcPts val="600"/>
              </a:spcBef>
              <a:spcAft>
                <a:spcPts val="0"/>
              </a:spcAft>
              <a:buSzPts val="2000"/>
              <a:buFont typeface="Arial"/>
              <a:buNone/>
              <a:defRPr sz="2000"/>
            </a:lvl2pPr>
            <a:lvl3pPr lvl="2" algn="ctr">
              <a:lnSpc>
                <a:spcPct val="100000"/>
              </a:lnSpc>
              <a:spcBef>
                <a:spcPts val="600"/>
              </a:spcBef>
              <a:spcAft>
                <a:spcPts val="0"/>
              </a:spcAft>
              <a:buClr>
                <a:schemeClr val="dk1"/>
              </a:buClr>
              <a:buSzPts val="1800"/>
              <a:buFont typeface="Arial"/>
              <a:buNone/>
              <a:defRPr sz="1800"/>
            </a:lvl3pPr>
            <a:lvl4pPr lvl="3" algn="ctr">
              <a:lnSpc>
                <a:spcPct val="100000"/>
              </a:lnSpc>
              <a:spcBef>
                <a:spcPts val="600"/>
              </a:spcBef>
              <a:spcAft>
                <a:spcPts val="0"/>
              </a:spcAft>
              <a:buClr>
                <a:schemeClr val="dk1"/>
              </a:buClr>
              <a:buSzPts val="1600"/>
              <a:buFont typeface="Arial"/>
              <a:buNone/>
              <a:defRPr sz="1600"/>
            </a:lvl4pPr>
            <a:lvl5pPr lvl="4" algn="ctr">
              <a:lnSpc>
                <a:spcPct val="100000"/>
              </a:lnSpc>
              <a:spcBef>
                <a:spcPts val="600"/>
              </a:spcBef>
              <a:spcAft>
                <a:spcPts val="0"/>
              </a:spcAft>
              <a:buClr>
                <a:schemeClr val="dk1"/>
              </a:buClr>
              <a:buSzPts val="1600"/>
              <a:buFont typeface="Arial"/>
              <a:buNone/>
              <a:defRPr sz="1600"/>
            </a:lvl5pPr>
            <a:lvl6pPr lvl="5" algn="ctr">
              <a:lnSpc>
                <a:spcPct val="90000"/>
              </a:lnSpc>
              <a:spcBef>
                <a:spcPts val="6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3"/>
          <p:cNvSpPr txBox="1"/>
          <p:nvPr>
            <p:ph type="title"/>
          </p:nvPr>
        </p:nvSpPr>
        <p:spPr>
          <a:xfrm>
            <a:off x="1071880" y="290873"/>
            <a:ext cx="10515600" cy="1182328"/>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
          <p:cNvSpPr txBox="1"/>
          <p:nvPr>
            <p:ph idx="3" type="body"/>
          </p:nvPr>
        </p:nvSpPr>
        <p:spPr>
          <a:xfrm>
            <a:off x="1076400" y="2916000"/>
            <a:ext cx="10510202" cy="376413"/>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800"/>
              <a:buNone/>
              <a:defRPr b="1" sz="18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6" name="Google Shape;26;p3"/>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27" name="Google Shape;27;p3"/>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lvl1pPr lvl="0">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29" name="Google Shape;29;p3"/>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lvl1pPr lvl="0">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nke für Ihre Aufmerksamkeit">
  <p:cSld name="Danke für Ihre Aufmerksamkeit">
    <p:spTree>
      <p:nvGrpSpPr>
        <p:cNvPr id="138" name="Shape 138"/>
        <p:cNvGrpSpPr/>
        <p:nvPr/>
      </p:nvGrpSpPr>
      <p:grpSpPr>
        <a:xfrm>
          <a:off x="0" y="0"/>
          <a:ext cx="0" cy="0"/>
          <a:chOff x="0" y="0"/>
          <a:chExt cx="0" cy="0"/>
        </a:xfrm>
      </p:grpSpPr>
      <p:sp>
        <p:nvSpPr>
          <p:cNvPr id="139" name="Google Shape;139;p21"/>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40" name="Google Shape;140;p21"/>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4200"/>
              <a:buNone/>
              <a:defRPr b="0" sz="42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1" name="Google Shape;141;p21"/>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 name="Google Shape;142;p21"/>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21"/>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 TOC">
  <p:cSld name="SP TOC">
    <p:bg>
      <p:bgPr>
        <a:solidFill>
          <a:schemeClr val="lt1"/>
        </a:solidFill>
      </p:bgPr>
    </p:bg>
    <p:spTree>
      <p:nvGrpSpPr>
        <p:cNvPr id="144" name="Shape 144"/>
        <p:cNvGrpSpPr/>
        <p:nvPr/>
      </p:nvGrpSpPr>
      <p:grpSpPr>
        <a:xfrm>
          <a:off x="0" y="0"/>
          <a:ext cx="0" cy="0"/>
          <a:chOff x="0" y="0"/>
          <a:chExt cx="0" cy="0"/>
        </a:xfrm>
      </p:grpSpPr>
      <p:sp>
        <p:nvSpPr>
          <p:cNvPr id="145" name="Google Shape;145;p22"/>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46" name="Google Shape;146;p22"/>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22"/>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2"/>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extLst>
    <p:ext uri="{DCECCB84-F9BA-43D5-87BE-67443E8EF086}">
      <p15:sldGuideLst>
        <p15:guide id="1" orient="horz" pos="2160">
          <p15:clr>
            <a:srgbClr val="FBAE40"/>
          </p15:clr>
        </p15:guide>
        <p15:guide id="2" pos="116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haltsverzeichnis">
  <p:cSld name="Inhaltsverzeichnis">
    <p:spTree>
      <p:nvGrpSpPr>
        <p:cNvPr id="30" name="Shape 30"/>
        <p:cNvGrpSpPr/>
        <p:nvPr/>
      </p:nvGrpSpPr>
      <p:grpSpPr>
        <a:xfrm>
          <a:off x="0" y="0"/>
          <a:ext cx="0" cy="0"/>
          <a:chOff x="0" y="0"/>
          <a:chExt cx="0" cy="0"/>
        </a:xfrm>
      </p:grpSpPr>
      <p:sp>
        <p:nvSpPr>
          <p:cNvPr id="31" name="Google Shape;31;p4"/>
          <p:cNvSpPr txBox="1"/>
          <p:nvPr>
            <p:ph idx="1" type="body"/>
          </p:nvPr>
        </p:nvSpPr>
        <p:spPr>
          <a:xfrm>
            <a:off x="1071880" y="1447800"/>
            <a:ext cx="10515600" cy="4351338"/>
          </a:xfrm>
          <a:prstGeom prst="rect">
            <a:avLst/>
          </a:prstGeom>
          <a:noFill/>
          <a:ln>
            <a:noFill/>
          </a:ln>
        </p:spPr>
        <p:txBody>
          <a:bodyPr anchorCtr="0" anchor="t" bIns="45700" lIns="91425" spcFirstLastPara="1" rIns="91425" wrap="square" tIns="45700">
            <a:noAutofit/>
          </a:bodyPr>
          <a:lstStyle>
            <a:lvl1pPr indent="-393700" lvl="0" marL="457200" algn="l">
              <a:lnSpc>
                <a:spcPct val="100000"/>
              </a:lnSpc>
              <a:spcBef>
                <a:spcPts val="1000"/>
              </a:spcBef>
              <a:spcAft>
                <a:spcPts val="0"/>
              </a:spcAft>
              <a:buClr>
                <a:schemeClr val="dk1"/>
              </a:buClr>
              <a:buSzPts val="2600"/>
              <a:buAutoNum type="arabicPeriod"/>
              <a:defRPr sz="2600"/>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4"/>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4"/>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Inhalt">
  <p:cSld name="Titel und Inhalt">
    <p:spTree>
      <p:nvGrpSpPr>
        <p:cNvPr id="36" name="Shape 36"/>
        <p:cNvGrpSpPr/>
        <p:nvPr/>
      </p:nvGrpSpPr>
      <p:grpSpPr>
        <a:xfrm>
          <a:off x="0" y="0"/>
          <a:ext cx="0" cy="0"/>
          <a:chOff x="0" y="0"/>
          <a:chExt cx="0" cy="0"/>
        </a:xfrm>
      </p:grpSpPr>
      <p:sp>
        <p:nvSpPr>
          <p:cNvPr id="37" name="Google Shape;37;p5"/>
          <p:cNvSpPr txBox="1"/>
          <p:nvPr>
            <p:ph idx="1" type="body"/>
          </p:nvPr>
        </p:nvSpPr>
        <p:spPr>
          <a:xfrm>
            <a:off x="1062736" y="2042635"/>
            <a:ext cx="10515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sz="2600">
                <a:latin typeface="Arial"/>
                <a:ea typeface="Arial"/>
                <a:cs typeface="Arial"/>
                <a:sym typeface="Arial"/>
              </a:defRPr>
            </a:lvl1pPr>
            <a:lvl2pPr indent="-393700" lvl="1" marL="914400" algn="l">
              <a:lnSpc>
                <a:spcPct val="100000"/>
              </a:lnSpc>
              <a:spcBef>
                <a:spcPts val="600"/>
              </a:spcBef>
              <a:spcAft>
                <a:spcPts val="0"/>
              </a:spcAft>
              <a:buSzPts val="2600"/>
              <a:buFont typeface="Arial"/>
              <a:buChar char="‒"/>
              <a:defRPr sz="2600">
                <a:latin typeface="Arial"/>
                <a:ea typeface="Arial"/>
                <a:cs typeface="Arial"/>
                <a:sym typeface="Arial"/>
              </a:defRPr>
            </a:lvl2pPr>
            <a:lvl3pPr indent="-393700" lvl="2" marL="1371600" algn="l">
              <a:lnSpc>
                <a:spcPct val="100000"/>
              </a:lnSpc>
              <a:spcBef>
                <a:spcPts val="600"/>
              </a:spcBef>
              <a:spcAft>
                <a:spcPts val="0"/>
              </a:spcAft>
              <a:buClr>
                <a:schemeClr val="dk1"/>
              </a:buClr>
              <a:buSzPts val="2600"/>
              <a:buFont typeface="Arial"/>
              <a:buChar char="‒"/>
              <a:defRPr sz="2600"/>
            </a:lvl3pPr>
            <a:lvl4pPr indent="-393700" lvl="3" marL="1828800" algn="l">
              <a:lnSpc>
                <a:spcPct val="100000"/>
              </a:lnSpc>
              <a:spcBef>
                <a:spcPts val="600"/>
              </a:spcBef>
              <a:spcAft>
                <a:spcPts val="0"/>
              </a:spcAft>
              <a:buClr>
                <a:schemeClr val="dk1"/>
              </a:buClr>
              <a:buSzPts val="2600"/>
              <a:buFont typeface="Arial"/>
              <a:buChar char="‒"/>
              <a:defRPr sz="2600"/>
            </a:lvl4pPr>
            <a:lvl5pPr indent="-393700" lvl="4" marL="2286000" algn="l">
              <a:lnSpc>
                <a:spcPct val="100000"/>
              </a:lnSpc>
              <a:spcBef>
                <a:spcPts val="600"/>
              </a:spcBef>
              <a:spcAft>
                <a:spcPts val="0"/>
              </a:spcAft>
              <a:buClr>
                <a:schemeClr val="dk1"/>
              </a:buClr>
              <a:buSzPts val="2600"/>
              <a:buFont typeface="Arial"/>
              <a:buChar char="‒"/>
              <a:defRPr sz="2600"/>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5"/>
          <p:cNvSpPr txBox="1"/>
          <p:nvPr>
            <p:ph idx="2"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9D9D9C"/>
              </a:buClr>
              <a:buSzPts val="4200"/>
              <a:buNone/>
              <a:defRPr b="0" sz="4200">
                <a:solidFill>
                  <a:srgbClr val="9D9D9C"/>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5"/>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5"/>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5"/>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ontakt">
  <p:cSld name="Kontakt">
    <p:spTree>
      <p:nvGrpSpPr>
        <p:cNvPr id="43" name="Shape 43"/>
        <p:cNvGrpSpPr/>
        <p:nvPr/>
      </p:nvGrpSpPr>
      <p:grpSpPr>
        <a:xfrm>
          <a:off x="0" y="0"/>
          <a:ext cx="0" cy="0"/>
          <a:chOff x="0" y="0"/>
          <a:chExt cx="0" cy="0"/>
        </a:xfrm>
      </p:grpSpPr>
      <p:sp>
        <p:nvSpPr>
          <p:cNvPr id="44" name="Google Shape;44;p6"/>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45" name="Google Shape;45;p6"/>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6"/>
          <p:cNvSpPr txBox="1"/>
          <p:nvPr>
            <p:ph idx="1" type="body"/>
          </p:nvPr>
        </p:nvSpPr>
        <p:spPr>
          <a:xfrm>
            <a:off x="1072800" y="1897199"/>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1" sz="26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6"/>
          <p:cNvSpPr txBox="1"/>
          <p:nvPr>
            <p:ph idx="2" type="body"/>
          </p:nvPr>
        </p:nvSpPr>
        <p:spPr>
          <a:xfrm>
            <a:off x="1071880" y="2397600"/>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0" sz="26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6"/>
          <p:cNvSpPr txBox="1"/>
          <p:nvPr>
            <p:ph idx="3" type="body"/>
          </p:nvPr>
        </p:nvSpPr>
        <p:spPr>
          <a:xfrm>
            <a:off x="1072800" y="2833200"/>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0" sz="2600" u="sng">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6"/>
          <p:cNvSpPr txBox="1"/>
          <p:nvPr>
            <p:ph idx="4" type="body"/>
          </p:nvPr>
        </p:nvSpPr>
        <p:spPr>
          <a:xfrm>
            <a:off x="1072800" y="3279600"/>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0" sz="26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0" name="Google Shape;50;p6"/>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51" name="Google Shape;51;p6"/>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Bild" showMasterSp="0">
  <p:cSld name="Titelfolie mit Bild">
    <p:spTree>
      <p:nvGrpSpPr>
        <p:cNvPr id="53" name="Shape 53"/>
        <p:cNvGrpSpPr/>
        <p:nvPr/>
      </p:nvGrpSpPr>
      <p:grpSpPr>
        <a:xfrm>
          <a:off x="0" y="0"/>
          <a:ext cx="0" cy="0"/>
          <a:chOff x="0" y="0"/>
          <a:chExt cx="0" cy="0"/>
        </a:xfrm>
      </p:grpSpPr>
      <p:pic>
        <p:nvPicPr>
          <p:cNvPr id="54" name="Google Shape;54;p7"/>
          <p:cNvPicPr preferRelativeResize="0"/>
          <p:nvPr/>
        </p:nvPicPr>
        <p:blipFill rotWithShape="1">
          <a:blip r:embed="rId2">
            <a:alphaModFix/>
          </a:blip>
          <a:srcRect b="1614" l="0" r="0" t="14010"/>
          <a:stretch/>
        </p:blipFill>
        <p:spPr>
          <a:xfrm>
            <a:off x="0" y="-1"/>
            <a:ext cx="12192000" cy="6858001"/>
          </a:xfrm>
          <a:prstGeom prst="rect">
            <a:avLst/>
          </a:prstGeom>
          <a:noFill/>
          <a:ln>
            <a:noFill/>
          </a:ln>
        </p:spPr>
      </p:pic>
      <p:pic>
        <p:nvPicPr>
          <p:cNvPr descr="{&quot;templafy&quot;:{&quot;id&quot;:&quot;ec547090-d177-43d7-b962-ed492d31c860&quot;}}" id="55" name="Google Shape;55;p7"/>
          <p:cNvPicPr preferRelativeResize="0"/>
          <p:nvPr/>
        </p:nvPicPr>
        <p:blipFill rotWithShape="1">
          <a:blip r:embed="rId3">
            <a:alphaModFix/>
          </a:blip>
          <a:srcRect b="0" l="0" r="0" t="0"/>
          <a:stretch/>
        </p:blipFill>
        <p:spPr>
          <a:xfrm>
            <a:off x="4899600" y="2451600"/>
            <a:ext cx="2401200" cy="2422800"/>
          </a:xfrm>
          <a:prstGeom prst="rect">
            <a:avLst/>
          </a:prstGeom>
          <a:noFill/>
          <a:ln>
            <a:noFill/>
          </a:ln>
        </p:spPr>
      </p:pic>
      <p:sp>
        <p:nvSpPr>
          <p:cNvPr id="56" name="Google Shape;56;p7"/>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b="0" i="0" lang="de-CH" sz="800" u="none" cap="none" strike="noStrike">
                <a:solidFill>
                  <a:schemeClr val="dk1"/>
                </a:solidFill>
                <a:latin typeface="Arial"/>
                <a:ea typeface="Arial"/>
                <a:cs typeface="Arial"/>
                <a:sym typeface="Arial"/>
              </a:rPr>
              <a:t>Titelfolie mit Bild</a:t>
            </a:r>
            <a:endParaRPr b="0" i="0" sz="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Weiß)" showMasterSp="0">
  <p:cSld name="Titelfolie (Weiß)">
    <p:spTree>
      <p:nvGrpSpPr>
        <p:cNvPr id="57" name="Shape 57"/>
        <p:cNvGrpSpPr/>
        <p:nvPr/>
      </p:nvGrpSpPr>
      <p:grpSpPr>
        <a:xfrm>
          <a:off x="0" y="0"/>
          <a:ext cx="0" cy="0"/>
          <a:chOff x="0" y="0"/>
          <a:chExt cx="0" cy="0"/>
        </a:xfrm>
      </p:grpSpPr>
      <p:pic>
        <p:nvPicPr>
          <p:cNvPr descr="{&quot;templafy&quot;:{&quot;id&quot;:&quot;40cd520c-7981-4b85-a90a-a64de46f623a&quot;}}" id="58" name="Google Shape;58;p8"/>
          <p:cNvPicPr preferRelativeResize="0"/>
          <p:nvPr/>
        </p:nvPicPr>
        <p:blipFill rotWithShape="1">
          <a:blip r:embed="rId2">
            <a:alphaModFix/>
          </a:blip>
          <a:srcRect b="0" l="0" r="0" t="0"/>
          <a:stretch/>
        </p:blipFill>
        <p:spPr>
          <a:xfrm>
            <a:off x="4899600" y="2451600"/>
            <a:ext cx="2401200" cy="2422800"/>
          </a:xfrm>
          <a:prstGeom prst="rect">
            <a:avLst/>
          </a:prstGeom>
          <a:noFill/>
          <a:ln>
            <a:noFill/>
          </a:ln>
        </p:spPr>
      </p:pic>
      <p:sp>
        <p:nvSpPr>
          <p:cNvPr id="59" name="Google Shape;59;p8"/>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b="0" i="0" lang="de-CH" sz="800" u="none" cap="none" strike="noStrike">
                <a:solidFill>
                  <a:schemeClr val="dk1"/>
                </a:solidFill>
                <a:latin typeface="Arial"/>
                <a:ea typeface="Arial"/>
                <a:cs typeface="Arial"/>
                <a:sym typeface="Arial"/>
              </a:rPr>
              <a:t>Titelfolie mit Logo reduziert</a:t>
            </a:r>
            <a:endParaRPr b="0" i="0" sz="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Rot)" showMasterSp="0">
  <p:cSld name="Titelfolie (Rot)">
    <p:bg>
      <p:bgPr>
        <a:solidFill>
          <a:schemeClr val="accent6"/>
        </a:solidFill>
      </p:bgPr>
    </p:bg>
    <p:spTree>
      <p:nvGrpSpPr>
        <p:cNvPr id="60" name="Shape 60"/>
        <p:cNvGrpSpPr/>
        <p:nvPr/>
      </p:nvGrpSpPr>
      <p:grpSpPr>
        <a:xfrm>
          <a:off x="0" y="0"/>
          <a:ext cx="0" cy="0"/>
          <a:chOff x="0" y="0"/>
          <a:chExt cx="0" cy="0"/>
        </a:xfrm>
      </p:grpSpPr>
      <p:pic>
        <p:nvPicPr>
          <p:cNvPr descr="{&quot;templafy&quot;:{&quot;id&quot;:&quot;11736f04-4cb9-492c-a2d4-dc35cab9d2d2&quot;}}" id="61" name="Google Shape;61;p9"/>
          <p:cNvPicPr preferRelativeResize="0"/>
          <p:nvPr/>
        </p:nvPicPr>
        <p:blipFill rotWithShape="1">
          <a:blip r:embed="rId2">
            <a:alphaModFix/>
          </a:blip>
          <a:srcRect b="0" l="0" r="0" t="0"/>
          <a:stretch/>
        </p:blipFill>
        <p:spPr>
          <a:xfrm>
            <a:off x="4899600" y="2451600"/>
            <a:ext cx="2401200" cy="2422800"/>
          </a:xfrm>
          <a:prstGeom prst="rect">
            <a:avLst/>
          </a:prstGeom>
          <a:noFill/>
          <a:ln>
            <a:noFill/>
          </a:ln>
        </p:spPr>
      </p:pic>
      <p:sp>
        <p:nvSpPr>
          <p:cNvPr id="62" name="Google Shape;62;p9"/>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b="0" i="0" lang="de-CH" sz="800" u="none" cap="none" strike="noStrike">
                <a:solidFill>
                  <a:schemeClr val="dk1"/>
                </a:solidFill>
                <a:latin typeface="Arial"/>
                <a:ea typeface="Arial"/>
                <a:cs typeface="Arial"/>
                <a:sym typeface="Arial"/>
              </a:rPr>
              <a:t>Titelfolie rot mit Logo</a:t>
            </a:r>
            <a:endParaRPr b="0" i="0" sz="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Text (Kurz) ">
  <p:cSld name="Titelfolie mit Text (Kurz) ">
    <p:spTree>
      <p:nvGrpSpPr>
        <p:cNvPr id="63" name="Shape 63"/>
        <p:cNvGrpSpPr/>
        <p:nvPr/>
      </p:nvGrpSpPr>
      <p:grpSpPr>
        <a:xfrm>
          <a:off x="0" y="0"/>
          <a:ext cx="0" cy="0"/>
          <a:chOff x="0" y="0"/>
          <a:chExt cx="0" cy="0"/>
        </a:xfrm>
      </p:grpSpPr>
      <p:sp>
        <p:nvSpPr>
          <p:cNvPr id="64" name="Google Shape;64;p10"/>
          <p:cNvSpPr txBox="1"/>
          <p:nvPr>
            <p:ph idx="1" type="body"/>
          </p:nvPr>
        </p:nvSpPr>
        <p:spPr>
          <a:xfrm>
            <a:off x="1069679" y="1980152"/>
            <a:ext cx="10515601" cy="37641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1900"/>
              <a:buNone/>
              <a:defRPr b="0" sz="1900">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10"/>
          <p:cNvSpPr txBox="1"/>
          <p:nvPr>
            <p:ph idx="2"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4200"/>
              <a:buNone/>
              <a:defRPr b="0" sz="42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 name="Google Shape;66;p10"/>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txBox="1"/>
          <p:nvPr>
            <p:ph idx="3" type="body"/>
          </p:nvPr>
        </p:nvSpPr>
        <p:spPr>
          <a:xfrm>
            <a:off x="1069200" y="1674000"/>
            <a:ext cx="10510202" cy="376413"/>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800"/>
              <a:buNone/>
              <a:defRPr b="1" sz="18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68" name="Google Shape;68;p10"/>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69" name="Google Shape;69;p10"/>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22" Type="http://schemas.openxmlformats.org/officeDocument/2006/relationships/slideLayout" Target="../slideLayouts/slideLayout21.xml"/><Relationship Id="rId10" Type="http://schemas.openxmlformats.org/officeDocument/2006/relationships/slideLayout" Target="../slideLayouts/slideLayout9.xml"/><Relationship Id="rId21" Type="http://schemas.openxmlformats.org/officeDocument/2006/relationships/slideLayout" Target="../slideLayouts/slideLayout20.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23" Type="http://schemas.openxmlformats.org/officeDocument/2006/relationships/theme" Target="../theme/theme2.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descr="{&quot;templafy&quot;:{&quot;id&quot;:&quot;cb7156ac-7a35-4f44-8d34-c16141d206a2&quot;}}" id="10" name="Google Shape;10;p1"/>
          <p:cNvSpPr/>
          <p:nvPr/>
        </p:nvSpPr>
        <p:spPr>
          <a:xfrm>
            <a:off x="1342800" y="6444000"/>
            <a:ext cx="1615873" cy="3636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1" name="Google Shape;11;p1"/>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marR="0" rtl="0" algn="r">
              <a:spcBef>
                <a:spcPts val="0"/>
              </a:spcBef>
              <a:buNone/>
              <a:defRPr b="0" i="0" sz="1200" u="none" cap="none" strike="noStrike">
                <a:solidFill>
                  <a:schemeClr val="dk1"/>
                </a:solidFill>
                <a:latin typeface="Arial"/>
                <a:ea typeface="Arial"/>
                <a:cs typeface="Arial"/>
                <a:sym typeface="Arial"/>
              </a:defRPr>
            </a:lvl1pPr>
            <a:lvl2pPr indent="0" lvl="1" marL="0" marR="0" rtl="0" algn="r">
              <a:spcBef>
                <a:spcPts val="0"/>
              </a:spcBef>
              <a:buNone/>
              <a:defRPr b="0" i="0" sz="1200" u="none" cap="none" strike="noStrike">
                <a:solidFill>
                  <a:schemeClr val="dk1"/>
                </a:solidFill>
                <a:latin typeface="Arial"/>
                <a:ea typeface="Arial"/>
                <a:cs typeface="Arial"/>
                <a:sym typeface="Arial"/>
              </a:defRPr>
            </a:lvl2pPr>
            <a:lvl3pPr indent="0" lvl="2" marL="0" marR="0" rtl="0" algn="r">
              <a:spcBef>
                <a:spcPts val="0"/>
              </a:spcBef>
              <a:buNone/>
              <a:defRPr b="0" i="0" sz="1200" u="none" cap="none" strike="noStrike">
                <a:solidFill>
                  <a:schemeClr val="dk1"/>
                </a:solidFill>
                <a:latin typeface="Arial"/>
                <a:ea typeface="Arial"/>
                <a:cs typeface="Arial"/>
                <a:sym typeface="Arial"/>
              </a:defRPr>
            </a:lvl3pPr>
            <a:lvl4pPr indent="0" lvl="3" marL="0" marR="0" rtl="0" algn="r">
              <a:spcBef>
                <a:spcPts val="0"/>
              </a:spcBef>
              <a:buNone/>
              <a:defRPr b="0" i="0" sz="1200" u="none" cap="none" strike="noStrike">
                <a:solidFill>
                  <a:schemeClr val="dk1"/>
                </a:solidFill>
                <a:latin typeface="Arial"/>
                <a:ea typeface="Arial"/>
                <a:cs typeface="Arial"/>
                <a:sym typeface="Arial"/>
              </a:defRPr>
            </a:lvl4pPr>
            <a:lvl5pPr indent="0" lvl="4" marL="0" marR="0" rtl="0" algn="r">
              <a:spcBef>
                <a:spcPts val="0"/>
              </a:spcBef>
              <a:buNone/>
              <a:defRPr b="0" i="0" sz="1200" u="none" cap="none" strike="noStrike">
                <a:solidFill>
                  <a:schemeClr val="dk1"/>
                </a:solidFill>
                <a:latin typeface="Arial"/>
                <a:ea typeface="Arial"/>
                <a:cs typeface="Arial"/>
                <a:sym typeface="Arial"/>
              </a:defRPr>
            </a:lvl5pPr>
            <a:lvl6pPr indent="0" lvl="5" marL="0" marR="0" rtl="0" algn="r">
              <a:spcBef>
                <a:spcPts val="0"/>
              </a:spcBef>
              <a:buNone/>
              <a:defRPr b="0" i="0" sz="1200" u="none" cap="none" strike="noStrike">
                <a:solidFill>
                  <a:schemeClr val="dk1"/>
                </a:solidFill>
                <a:latin typeface="Arial"/>
                <a:ea typeface="Arial"/>
                <a:cs typeface="Arial"/>
                <a:sym typeface="Arial"/>
              </a:defRPr>
            </a:lvl6pPr>
            <a:lvl7pPr indent="0" lvl="6" marL="0" marR="0" rtl="0" algn="r">
              <a:spcBef>
                <a:spcPts val="0"/>
              </a:spcBef>
              <a:buNone/>
              <a:defRPr b="0" i="0" sz="1200" u="none" cap="none" strike="noStrike">
                <a:solidFill>
                  <a:schemeClr val="dk1"/>
                </a:solidFill>
                <a:latin typeface="Arial"/>
                <a:ea typeface="Arial"/>
                <a:cs typeface="Arial"/>
                <a:sym typeface="Arial"/>
              </a:defRPr>
            </a:lvl7pPr>
            <a:lvl8pPr indent="0" lvl="7" marL="0" marR="0" rtl="0" algn="r">
              <a:spcBef>
                <a:spcPts val="0"/>
              </a:spcBef>
              <a:buNone/>
              <a:defRPr b="0" i="0" sz="1200" u="none" cap="none" strike="noStrike">
                <a:solidFill>
                  <a:schemeClr val="dk1"/>
                </a:solidFill>
                <a:latin typeface="Arial"/>
                <a:ea typeface="Arial"/>
                <a:cs typeface="Arial"/>
                <a:sym typeface="Arial"/>
              </a:defRPr>
            </a:lvl8pPr>
            <a:lvl9pPr indent="0" lvl="8" marL="0" marR="0" rtl="0" algn="r">
              <a:spcBef>
                <a:spcPts val="0"/>
              </a:spcBef>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
        <p:nvSpPr>
          <p:cNvPr id="12" name="Google Shape;12;p1"/>
          <p:cNvSpPr txBox="1"/>
          <p:nvPr>
            <p:ph idx="1" type="body"/>
          </p:nvPr>
        </p:nvSpPr>
        <p:spPr>
          <a:xfrm>
            <a:off x="1062736" y="2042635"/>
            <a:ext cx="10515600" cy="435133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000"/>
              </a:spcBef>
              <a:spcAft>
                <a:spcPts val="0"/>
              </a:spcAft>
              <a:buClr>
                <a:schemeClr val="dk1"/>
              </a:buClr>
              <a:buSzPts val="2600"/>
              <a:buFont typeface="Courier New"/>
              <a:buNone/>
              <a:defRPr b="0" i="0" sz="2600" u="none" cap="none" strike="noStrike">
                <a:solidFill>
                  <a:schemeClr val="dk1"/>
                </a:solidFill>
                <a:latin typeface="Arial"/>
                <a:ea typeface="Arial"/>
                <a:cs typeface="Arial"/>
                <a:sym typeface="Arial"/>
              </a:defRPr>
            </a:lvl1pPr>
            <a:lvl2pPr indent="-393700" lvl="1" marL="914400" marR="0" rtl="0" algn="l">
              <a:lnSpc>
                <a:spcPct val="100000"/>
              </a:lnSpc>
              <a:spcBef>
                <a:spcPts val="600"/>
              </a:spcBef>
              <a:spcAft>
                <a:spcPts val="0"/>
              </a:spcAft>
              <a:buClr>
                <a:srgbClr val="FF0000"/>
              </a:buClr>
              <a:buSzPts val="2600"/>
              <a:buFont typeface="Arial"/>
              <a:buChar char="‒"/>
              <a:defRPr b="0" i="0" sz="2600" u="none" cap="none" strike="noStrike">
                <a:solidFill>
                  <a:schemeClr val="dk1"/>
                </a:solidFill>
                <a:latin typeface="Arial"/>
                <a:ea typeface="Arial"/>
                <a:cs typeface="Arial"/>
                <a:sym typeface="Arial"/>
              </a:defRPr>
            </a:lvl2pPr>
            <a:lvl3pPr indent="-393700" lvl="2" marL="1371600" marR="0" rtl="0" algn="l">
              <a:lnSpc>
                <a:spcPct val="100000"/>
              </a:lnSpc>
              <a:spcBef>
                <a:spcPts val="600"/>
              </a:spcBef>
              <a:spcAft>
                <a:spcPts val="0"/>
              </a:spcAft>
              <a:buClr>
                <a:schemeClr val="dk1"/>
              </a:buClr>
              <a:buSzPts val="2600"/>
              <a:buFont typeface="Arial"/>
              <a:buChar char="‒"/>
              <a:defRPr b="0" i="0" sz="2600" u="none" cap="none" strike="noStrike">
                <a:solidFill>
                  <a:schemeClr val="dk1"/>
                </a:solidFill>
                <a:latin typeface="Arial"/>
                <a:ea typeface="Arial"/>
                <a:cs typeface="Arial"/>
                <a:sym typeface="Arial"/>
              </a:defRPr>
            </a:lvl3pPr>
            <a:lvl4pPr indent="-393700" lvl="3" marL="1828800" marR="0" rtl="0" algn="l">
              <a:lnSpc>
                <a:spcPct val="100000"/>
              </a:lnSpc>
              <a:spcBef>
                <a:spcPts val="600"/>
              </a:spcBef>
              <a:spcAft>
                <a:spcPts val="0"/>
              </a:spcAft>
              <a:buClr>
                <a:schemeClr val="dk1"/>
              </a:buClr>
              <a:buSzPts val="2600"/>
              <a:buFont typeface="Arial"/>
              <a:buChar char="‒"/>
              <a:defRPr b="0" i="0" sz="2600" u="none" cap="none" strike="noStrike">
                <a:solidFill>
                  <a:schemeClr val="dk1"/>
                </a:solidFill>
                <a:latin typeface="Arial"/>
                <a:ea typeface="Arial"/>
                <a:cs typeface="Arial"/>
                <a:sym typeface="Arial"/>
              </a:defRPr>
            </a:lvl4pPr>
            <a:lvl5pPr indent="-393700" lvl="4" marL="2286000" marR="0" rtl="0" algn="l">
              <a:lnSpc>
                <a:spcPct val="100000"/>
              </a:lnSpc>
              <a:spcBef>
                <a:spcPts val="600"/>
              </a:spcBef>
              <a:spcAft>
                <a:spcPts val="0"/>
              </a:spcAft>
              <a:buClr>
                <a:schemeClr val="dk1"/>
              </a:buClr>
              <a:buSzPts val="2600"/>
              <a:buFont typeface="Arial"/>
              <a:buChar char="‒"/>
              <a:defRPr b="0" i="0" sz="2600" u="none" cap="none" strike="noStrike">
                <a:solidFill>
                  <a:schemeClr val="dk1"/>
                </a:solidFill>
                <a:latin typeface="Arial"/>
                <a:ea typeface="Arial"/>
                <a:cs typeface="Arial"/>
                <a:sym typeface="Arial"/>
              </a:defRPr>
            </a:lvl5pPr>
            <a:lvl6pPr indent="-342900" lvl="5" marL="2743200" marR="0" rtl="0" algn="l">
              <a:lnSpc>
                <a:spcPct val="90000"/>
              </a:lnSpc>
              <a:spcBef>
                <a:spcPts val="6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marR="0" rtl="0" algn="l">
              <a:lnSpc>
                <a:spcPct val="90000"/>
              </a:lnSpc>
              <a:spcBef>
                <a:spcPts val="0"/>
              </a:spcBef>
              <a:spcAft>
                <a:spcPts val="0"/>
              </a:spcAft>
              <a:buClr>
                <a:schemeClr val="accent6"/>
              </a:buClr>
              <a:buSzPts val="4200"/>
              <a:buFont typeface="Arial"/>
              <a:buNone/>
              <a:defRPr b="0" i="0" sz="4200" u="none" cap="none" strike="noStrike">
                <a:solidFill>
                  <a:schemeClr val="accent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descr="{&quot;templafy&quot;:{&quot;id&quot;:&quot;be5a5bb7-858a-4b1f-b2a4-f92c4b30d4ec&quot;}}" id="14" name="Google Shape;14;p1"/>
          <p:cNvPicPr preferRelativeResize="0"/>
          <p:nvPr/>
        </p:nvPicPr>
        <p:blipFill rotWithShape="1">
          <a:blip r:embed="rId1">
            <a:alphaModFix/>
          </a:blip>
          <a:srcRect b="0" l="0" r="0" t="0"/>
          <a:stretch/>
        </p:blipFill>
        <p:spPr>
          <a:xfrm>
            <a:off x="93600" y="306000"/>
            <a:ext cx="1148400" cy="720000"/>
          </a:xfrm>
          <a:prstGeom prst="rect">
            <a:avLst/>
          </a:prstGeom>
          <a:noFill/>
          <a:ln>
            <a:noFill/>
          </a:ln>
        </p:spPr>
      </p:pic>
      <p:cxnSp>
        <p:nvCxnSpPr>
          <p:cNvPr id="15" name="Google Shape;15;p1"/>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16" name="Google Shape;16;p1"/>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7" name="Google Shape;17;p1"/>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hyperlink" Target="https://medium.com/@rewireneuro/machine-learning-isnt-magic-b7d06cf9b305" TargetMode="External"/><Relationship Id="rId4" Type="http://schemas.openxmlformats.org/officeDocument/2006/relationships/image" Target="../media/image9.png"/><Relationship Id="rId5"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comments" Target="../comments/commen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2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hyperlink" Target="https://github.com/mawentao277/CharBER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hyperlink" Target="https://github.com/dbamman/latin-bert"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7.png"/><Relationship Id="rId4" Type="http://schemas.openxmlformats.org/officeDocument/2006/relationships/image" Target="../media/image1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hyperlink" Target="https://aclanthology.org/C18-1139" TargetMode="External"/><Relationship Id="rId4" Type="http://schemas.openxmlformats.org/officeDocument/2006/relationships/hyperlink" Target="https://aclanthology.org/C18-1139" TargetMode="External"/><Relationship Id="rId5" Type="http://schemas.openxmlformats.org/officeDocument/2006/relationships/hyperlink" Target="https://aclanthology.org/N19-1423" TargetMode="External"/><Relationship Id="rId6" Type="http://schemas.openxmlformats.org/officeDocument/2006/relationships/hyperlink" Target="https://aclanthology.org/N19-1423" TargetMode="External"/><Relationship Id="rId7" Type="http://schemas.openxmlformats.org/officeDocument/2006/relationships/hyperlink" Target="https://doi.org/10.1145/3604931" TargetMode="External"/><Relationship Id="rId8" Type="http://schemas.openxmlformats.org/officeDocument/2006/relationships/hyperlink" Target="https://doi.org/10.1145/3604931"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idx="1" type="body"/>
          </p:nvPr>
        </p:nvSpPr>
        <p:spPr>
          <a:xfrm>
            <a:off x="1074578" y="4236600"/>
            <a:ext cx="10510200" cy="3765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900"/>
              <a:buNone/>
            </a:pPr>
            <a:r>
              <a:t/>
            </a:r>
            <a:endParaRPr/>
          </a:p>
        </p:txBody>
      </p:sp>
      <p:sp>
        <p:nvSpPr>
          <p:cNvPr id="154" name="Google Shape;154;p23"/>
          <p:cNvSpPr txBox="1"/>
          <p:nvPr>
            <p:ph idx="2" type="subTitle"/>
          </p:nvPr>
        </p:nvSpPr>
        <p:spPr>
          <a:xfrm>
            <a:off x="1076960" y="1473201"/>
            <a:ext cx="10515600" cy="1508760"/>
          </a:xfrm>
          <a:prstGeom prst="rect">
            <a:avLst/>
          </a:prstGeom>
          <a:noFill/>
          <a:ln>
            <a:noFill/>
          </a:ln>
        </p:spPr>
        <p:txBody>
          <a:bodyPr anchorCtr="0" anchor="t" bIns="45700" lIns="91425" spcFirstLastPara="1" rIns="91425" wrap="square" tIns="108000">
            <a:noAutofit/>
          </a:bodyPr>
          <a:lstStyle/>
          <a:p>
            <a:pPr indent="0" lvl="0" marL="0" rtl="0" algn="l">
              <a:lnSpc>
                <a:spcPct val="115000"/>
              </a:lnSpc>
              <a:spcBef>
                <a:spcPts val="2000"/>
              </a:spcBef>
              <a:spcAft>
                <a:spcPts val="600"/>
              </a:spcAft>
              <a:buClr>
                <a:schemeClr val="dk1"/>
              </a:buClr>
              <a:buSzPts val="1100"/>
              <a:buFont typeface="Arial"/>
              <a:buNone/>
            </a:pPr>
            <a:r>
              <a:rPr lang="de-CH"/>
              <a:t>Economies of Space. Practices, Discourses and Actors on the Basel Real Estate Market (1400-1700)</a:t>
            </a:r>
            <a:endParaRPr/>
          </a:p>
        </p:txBody>
      </p:sp>
      <p:sp>
        <p:nvSpPr>
          <p:cNvPr id="155" name="Google Shape;155;p23"/>
          <p:cNvSpPr txBox="1"/>
          <p:nvPr>
            <p:ph type="title"/>
          </p:nvPr>
        </p:nvSpPr>
        <p:spPr>
          <a:xfrm>
            <a:off x="1071880" y="290873"/>
            <a:ext cx="10515600" cy="1182328"/>
          </a:xfrm>
          <a:prstGeom prst="rect">
            <a:avLst/>
          </a:prstGeom>
          <a:noFill/>
          <a:ln>
            <a:noFill/>
          </a:ln>
        </p:spPr>
        <p:txBody>
          <a:bodyPr anchorCtr="0" anchor="t" bIns="45700" lIns="91425" spcFirstLastPara="1" rIns="91425" wrap="square" tIns="90000">
            <a:noAutofit/>
          </a:bodyPr>
          <a:lstStyle/>
          <a:p>
            <a:pPr indent="0" lvl="0" marL="0" rtl="0" algn="l">
              <a:lnSpc>
                <a:spcPct val="90000"/>
              </a:lnSpc>
              <a:spcBef>
                <a:spcPts val="0"/>
              </a:spcBef>
              <a:spcAft>
                <a:spcPts val="0"/>
              </a:spcAft>
              <a:buClr>
                <a:schemeClr val="accent6"/>
              </a:buClr>
              <a:buSzPts val="4200"/>
              <a:buFont typeface="Arial"/>
              <a:buNone/>
            </a:pPr>
            <a:r>
              <a:rPr lang="de-CH"/>
              <a:t>Summer School 2024 Graz</a:t>
            </a:r>
            <a:endParaRPr/>
          </a:p>
        </p:txBody>
      </p:sp>
      <p:sp>
        <p:nvSpPr>
          <p:cNvPr id="156" name="Google Shape;156;p23"/>
          <p:cNvSpPr txBox="1"/>
          <p:nvPr>
            <p:ph idx="3" type="body"/>
          </p:nvPr>
        </p:nvSpPr>
        <p:spPr>
          <a:xfrm>
            <a:off x="1082350" y="3860100"/>
            <a:ext cx="10510200" cy="3765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1"/>
              </a:buClr>
              <a:buSzPts val="1800"/>
              <a:buNone/>
            </a:pPr>
            <a:r>
              <a:rPr lang="de-CH"/>
              <a:t>Ismail Prada Ziegler</a:t>
            </a:r>
            <a:endParaRPr/>
          </a:p>
        </p:txBody>
      </p:sp>
      <p:sp>
        <p:nvSpPr>
          <p:cNvPr id="157" name="Google Shape;157;p23"/>
          <p:cNvSpPr txBox="1"/>
          <p:nvPr>
            <p:ph idx="11" type="ftr"/>
          </p:nvPr>
        </p:nvSpPr>
        <p:spPr>
          <a:xfrm>
            <a:off x="3798000" y="6444000"/>
            <a:ext cx="77796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de-CH"/>
              <a:t>Digital Humanities</a:t>
            </a:r>
            <a:endParaRPr/>
          </a:p>
        </p:txBody>
      </p:sp>
      <p:sp>
        <p:nvSpPr>
          <p:cNvPr id="158" name="Google Shape;158;p23"/>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159" name="Google Shape;159;p23"/>
          <p:cNvSpPr txBox="1"/>
          <p:nvPr>
            <p:ph idx="10" type="dt"/>
          </p:nvPr>
        </p:nvSpPr>
        <p:spPr>
          <a:xfrm>
            <a:off x="1411548" y="6444000"/>
            <a:ext cx="22548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de-CH"/>
              <a:t>12. July 2024, Graz</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235" name="Google Shape;235;p32"/>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lnSpc>
                <a:spcPct val="100000"/>
              </a:lnSpc>
              <a:spcBef>
                <a:spcPts val="1000"/>
              </a:spcBef>
              <a:spcAft>
                <a:spcPts val="0"/>
              </a:spcAft>
              <a:buNone/>
            </a:pPr>
            <a:r>
              <a:rPr lang="de-CH" sz="2400"/>
              <a:t>the house located at Yengassen, paying interest to the diocese 2lb</a:t>
            </a:r>
            <a:endParaRPr sz="2400"/>
          </a:p>
          <a:p>
            <a:pPr indent="457200" lvl="0" marL="0" rtl="0" algn="l">
              <a:lnSpc>
                <a:spcPct val="100000"/>
              </a:lnSpc>
              <a:spcBef>
                <a:spcPts val="1000"/>
              </a:spcBef>
              <a:spcAft>
                <a:spcPts val="0"/>
              </a:spcAft>
              <a:buNone/>
            </a:pPr>
            <a:r>
              <a:rPr b="1" lang="de-CH" sz="2400"/>
              <a:t>Description Layer:</a:t>
            </a:r>
            <a:endParaRPr b="1" sz="2400"/>
          </a:p>
          <a:p>
            <a:pPr indent="457200" lvl="0" marL="0" rtl="0" algn="l">
              <a:lnSpc>
                <a:spcPct val="100000"/>
              </a:lnSpc>
              <a:spcBef>
                <a:spcPts val="1000"/>
              </a:spcBef>
              <a:spcAft>
                <a:spcPts val="0"/>
              </a:spcAft>
              <a:buNone/>
            </a:pPr>
            <a:r>
              <a:rPr lang="de-CH" sz="2400"/>
              <a:t>Head: house</a:t>
            </a:r>
            <a:endParaRPr sz="2400"/>
          </a:p>
          <a:p>
            <a:pPr indent="0" lvl="0" marL="0" rtl="0" algn="l">
              <a:lnSpc>
                <a:spcPct val="100000"/>
              </a:lnSpc>
              <a:spcBef>
                <a:spcPts val="1000"/>
              </a:spcBef>
              <a:spcAft>
                <a:spcPts val="0"/>
              </a:spcAft>
              <a:buNone/>
            </a:pPr>
            <a:r>
              <a:rPr lang="de-CH" sz="2400"/>
              <a:t>	Descriptor: located at Yengassen</a:t>
            </a:r>
            <a:endParaRPr sz="2400"/>
          </a:p>
          <a:p>
            <a:pPr indent="0" lvl="0" marL="0" rtl="0" algn="l">
              <a:lnSpc>
                <a:spcPct val="100000"/>
              </a:lnSpc>
              <a:spcBef>
                <a:spcPts val="1000"/>
              </a:spcBef>
              <a:spcAft>
                <a:spcPts val="0"/>
              </a:spcAft>
              <a:buNone/>
            </a:pPr>
            <a:r>
              <a:rPr lang="de-CH" sz="2400"/>
              <a:t>		</a:t>
            </a:r>
            <a:r>
              <a:rPr b="1" lang="de-CH" sz="2400"/>
              <a:t>Text </a:t>
            </a:r>
            <a:r>
              <a:rPr b="1" lang="de-CH" sz="2400"/>
              <a:t>Layer:</a:t>
            </a:r>
            <a:endParaRPr b="1" sz="2400"/>
          </a:p>
          <a:p>
            <a:pPr indent="0" lvl="0" marL="0" rtl="0" algn="l">
              <a:lnSpc>
                <a:spcPct val="100000"/>
              </a:lnSpc>
              <a:spcBef>
                <a:spcPts val="1000"/>
              </a:spcBef>
              <a:spcAft>
                <a:spcPts val="0"/>
              </a:spcAft>
              <a:buNone/>
            </a:pPr>
            <a:r>
              <a:rPr lang="de-CH" sz="2400"/>
              <a:t>		Reference: Yengassen</a:t>
            </a:r>
            <a:endParaRPr sz="2400"/>
          </a:p>
          <a:p>
            <a:pPr indent="0" lvl="0" marL="0" rtl="0" algn="l">
              <a:lnSpc>
                <a:spcPct val="100000"/>
              </a:lnSpc>
              <a:spcBef>
                <a:spcPts val="1000"/>
              </a:spcBef>
              <a:spcAft>
                <a:spcPts val="0"/>
              </a:spcAft>
              <a:buNone/>
            </a:pPr>
            <a:r>
              <a:rPr lang="de-CH" sz="2400"/>
              <a:t>			</a:t>
            </a:r>
            <a:r>
              <a:rPr b="1" lang="de-CH" sz="2400"/>
              <a:t>Description Layer:</a:t>
            </a:r>
            <a:endParaRPr b="1" sz="2400"/>
          </a:p>
          <a:p>
            <a:pPr indent="0" lvl="0" marL="0" rtl="0" algn="l">
              <a:lnSpc>
                <a:spcPct val="100000"/>
              </a:lnSpc>
              <a:spcBef>
                <a:spcPts val="1000"/>
              </a:spcBef>
              <a:spcAft>
                <a:spcPts val="0"/>
              </a:spcAft>
              <a:buNone/>
            </a:pPr>
            <a:r>
              <a:rPr b="1" lang="de-CH" sz="2400"/>
              <a:t>			</a:t>
            </a:r>
            <a:r>
              <a:rPr lang="de-CH" sz="2400"/>
              <a:t>Head: Yengassen</a:t>
            </a:r>
            <a:endParaRPr sz="2400"/>
          </a:p>
          <a:p>
            <a:pPr indent="0" lvl="0" marL="0" rtl="0" algn="l">
              <a:lnSpc>
                <a:spcPct val="100000"/>
              </a:lnSpc>
              <a:spcBef>
                <a:spcPts val="1000"/>
              </a:spcBef>
              <a:spcAft>
                <a:spcPts val="0"/>
              </a:spcAft>
              <a:buNone/>
            </a:pPr>
            <a:r>
              <a:rPr lang="de-CH" sz="2400"/>
              <a:t>	Descriptor: </a:t>
            </a:r>
            <a:r>
              <a:rPr lang="de-CH" sz="2400"/>
              <a:t>paying interest to the diocese 2lb</a:t>
            </a:r>
            <a:endParaRPr sz="2400"/>
          </a:p>
          <a:p>
            <a:pPr indent="0" lvl="0" marL="0" rtl="0" algn="l">
              <a:lnSpc>
                <a:spcPct val="100000"/>
              </a:lnSpc>
              <a:spcBef>
                <a:spcPts val="1000"/>
              </a:spcBef>
              <a:spcAft>
                <a:spcPts val="600"/>
              </a:spcAft>
              <a:buNone/>
            </a:pPr>
            <a:r>
              <a:rPr lang="de-CH" sz="2400"/>
              <a:t>		</a:t>
            </a:r>
            <a:r>
              <a:rPr b="1" lang="de-CH" sz="2400"/>
              <a:t>…Text Layer etc.</a:t>
            </a:r>
            <a:endParaRPr b="1" sz="2400"/>
          </a:p>
        </p:txBody>
      </p:sp>
      <p:sp>
        <p:nvSpPr>
          <p:cNvPr id="236" name="Google Shape;236;p3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Layer Examples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43" name="Google Shape;243;p33"/>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lnSpc>
                <a:spcPct val="100000"/>
              </a:lnSpc>
              <a:spcBef>
                <a:spcPts val="1000"/>
              </a:spcBef>
              <a:spcAft>
                <a:spcPts val="0"/>
              </a:spcAft>
              <a:buNone/>
            </a:pPr>
            <a:r>
              <a:rPr lang="de-CH"/>
              <a:t>his wife Clara</a:t>
            </a:r>
            <a:endParaRPr/>
          </a:p>
          <a:p>
            <a:pPr indent="0" lvl="0" marL="0" rtl="0" algn="l">
              <a:lnSpc>
                <a:spcPct val="100000"/>
              </a:lnSpc>
              <a:spcBef>
                <a:spcPts val="1000"/>
              </a:spcBef>
              <a:spcAft>
                <a:spcPts val="0"/>
              </a:spcAft>
              <a:buNone/>
            </a:pPr>
            <a:r>
              <a:rPr lang="de-CH"/>
              <a:t>	</a:t>
            </a:r>
            <a:r>
              <a:rPr b="1" lang="de-CH"/>
              <a:t>Description Layer:</a:t>
            </a:r>
            <a:endParaRPr b="1"/>
          </a:p>
          <a:p>
            <a:pPr indent="0" lvl="0" marL="0" rtl="0" algn="l">
              <a:lnSpc>
                <a:spcPct val="100000"/>
              </a:lnSpc>
              <a:spcBef>
                <a:spcPts val="1000"/>
              </a:spcBef>
              <a:spcAft>
                <a:spcPts val="0"/>
              </a:spcAft>
              <a:buNone/>
            </a:pPr>
            <a:r>
              <a:rPr b="1" lang="de-CH"/>
              <a:t>	</a:t>
            </a:r>
            <a:r>
              <a:rPr lang="de-CH"/>
              <a:t>Head: Clara</a:t>
            </a:r>
            <a:endParaRPr/>
          </a:p>
          <a:p>
            <a:pPr indent="0" lvl="0" marL="0" rtl="0" algn="l">
              <a:lnSpc>
                <a:spcPct val="100000"/>
              </a:lnSpc>
              <a:spcBef>
                <a:spcPts val="1000"/>
              </a:spcBef>
              <a:spcAft>
                <a:spcPts val="0"/>
              </a:spcAft>
              <a:buNone/>
            </a:pPr>
            <a:r>
              <a:rPr lang="de-CH"/>
              <a:t>	Attribute: his wife	← Mention Subclass: Family / Wife</a:t>
            </a:r>
            <a:endParaRPr/>
          </a:p>
          <a:p>
            <a:pPr indent="0" lvl="0" marL="0" rtl="0" algn="l">
              <a:lnSpc>
                <a:spcPct val="100000"/>
              </a:lnSpc>
              <a:spcBef>
                <a:spcPts val="1000"/>
              </a:spcBef>
              <a:spcAft>
                <a:spcPts val="0"/>
              </a:spcAft>
              <a:buNone/>
            </a:pPr>
            <a:r>
              <a:rPr lang="de-CH"/>
              <a:t>		</a:t>
            </a:r>
            <a:r>
              <a:rPr b="1" lang="de-CH"/>
              <a:t>Description Layer:</a:t>
            </a:r>
            <a:endParaRPr b="1"/>
          </a:p>
          <a:p>
            <a:pPr indent="0" lvl="0" marL="0" rtl="0" algn="l">
              <a:lnSpc>
                <a:spcPct val="100000"/>
              </a:lnSpc>
              <a:spcBef>
                <a:spcPts val="1000"/>
              </a:spcBef>
              <a:spcAft>
                <a:spcPts val="0"/>
              </a:spcAft>
              <a:buNone/>
            </a:pPr>
            <a:r>
              <a:rPr b="1" lang="de-CH"/>
              <a:t>		</a:t>
            </a:r>
            <a:r>
              <a:rPr lang="de-CH"/>
              <a:t>Head: wife</a:t>
            </a:r>
            <a:endParaRPr/>
          </a:p>
          <a:p>
            <a:pPr indent="0" lvl="0" marL="0" rtl="0" algn="l">
              <a:lnSpc>
                <a:spcPct val="100000"/>
              </a:lnSpc>
              <a:spcBef>
                <a:spcPts val="1000"/>
              </a:spcBef>
              <a:spcAft>
                <a:spcPts val="0"/>
              </a:spcAft>
              <a:buNone/>
            </a:pPr>
            <a:r>
              <a:rPr lang="de-CH"/>
              <a:t>		Reference: his → Coreference to mention of husband</a:t>
            </a:r>
            <a:endParaRPr/>
          </a:p>
          <a:p>
            <a:pPr indent="0" lvl="0" marL="0" rtl="0" algn="l">
              <a:lnSpc>
                <a:spcPct val="100000"/>
              </a:lnSpc>
              <a:spcBef>
                <a:spcPts val="1000"/>
              </a:spcBef>
              <a:spcAft>
                <a:spcPts val="0"/>
              </a:spcAft>
              <a:buNone/>
            </a:pPr>
            <a:r>
              <a:t/>
            </a:r>
            <a:endParaRPr/>
          </a:p>
          <a:p>
            <a:pPr indent="0" lvl="0" marL="0" rtl="0" algn="l">
              <a:lnSpc>
                <a:spcPct val="100000"/>
              </a:lnSpc>
              <a:spcBef>
                <a:spcPts val="1000"/>
              </a:spcBef>
              <a:spcAft>
                <a:spcPts val="0"/>
              </a:spcAft>
              <a:buClr>
                <a:schemeClr val="dk1"/>
              </a:buClr>
              <a:buSzPts val="1100"/>
              <a:buFont typeface="Arial"/>
              <a:buNone/>
            </a:pPr>
            <a:r>
              <a:rPr b="1" lang="de-CH"/>
              <a:t>BeNASch is a “close-to-text” annotation</a:t>
            </a:r>
            <a:endParaRPr b="1"/>
          </a:p>
        </p:txBody>
      </p:sp>
      <p:sp>
        <p:nvSpPr>
          <p:cNvPr id="244" name="Google Shape;244;p3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Symbiosis with Event/Relation Annotation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251" name="Google Shape;251;p34"/>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lnSpc>
                <a:spcPct val="100000"/>
              </a:lnSpc>
              <a:spcBef>
                <a:spcPts val="1000"/>
              </a:spcBef>
              <a:spcAft>
                <a:spcPts val="0"/>
              </a:spcAft>
              <a:buNone/>
            </a:pPr>
            <a:r>
              <a:rPr lang="de-CH" sz="2400"/>
              <a:t>the house located at Yengassen, paying interest to the diocese 2lb</a:t>
            </a:r>
            <a:endParaRPr sz="2400"/>
          </a:p>
          <a:p>
            <a:pPr indent="457200" lvl="0" marL="0" rtl="0" algn="l">
              <a:lnSpc>
                <a:spcPct val="100000"/>
              </a:lnSpc>
              <a:spcBef>
                <a:spcPts val="1000"/>
              </a:spcBef>
              <a:spcAft>
                <a:spcPts val="0"/>
              </a:spcAft>
              <a:buNone/>
            </a:pPr>
            <a:r>
              <a:rPr b="1" lang="de-CH" sz="2400"/>
              <a:t>Description Layer:</a:t>
            </a:r>
            <a:endParaRPr b="1" sz="2400"/>
          </a:p>
          <a:p>
            <a:pPr indent="457200" lvl="0" marL="0" rtl="0" algn="l">
              <a:lnSpc>
                <a:spcPct val="100000"/>
              </a:lnSpc>
              <a:spcBef>
                <a:spcPts val="1000"/>
              </a:spcBef>
              <a:spcAft>
                <a:spcPts val="0"/>
              </a:spcAft>
              <a:buNone/>
            </a:pPr>
            <a:r>
              <a:rPr lang="de-CH" sz="2400"/>
              <a:t>Head: house</a:t>
            </a:r>
            <a:endParaRPr sz="2400"/>
          </a:p>
          <a:p>
            <a:pPr indent="0" lvl="0" marL="0" rtl="0" algn="l">
              <a:lnSpc>
                <a:spcPct val="100000"/>
              </a:lnSpc>
              <a:spcBef>
                <a:spcPts val="1000"/>
              </a:spcBef>
              <a:spcAft>
                <a:spcPts val="0"/>
              </a:spcAft>
              <a:buNone/>
            </a:pPr>
            <a:r>
              <a:rPr lang="de-CH" sz="2400"/>
              <a:t>	Descriptor: located at Yengassen ← Descriptor Class: located_at</a:t>
            </a:r>
            <a:endParaRPr sz="2400"/>
          </a:p>
          <a:p>
            <a:pPr indent="0" lvl="0" marL="0" rtl="0" algn="l">
              <a:lnSpc>
                <a:spcPct val="100000"/>
              </a:lnSpc>
              <a:spcBef>
                <a:spcPts val="1000"/>
              </a:spcBef>
              <a:spcAft>
                <a:spcPts val="0"/>
              </a:spcAft>
              <a:buNone/>
            </a:pPr>
            <a:r>
              <a:rPr lang="de-CH" sz="2400"/>
              <a:t>		</a:t>
            </a:r>
            <a:r>
              <a:rPr b="1" lang="de-CH" sz="2400"/>
              <a:t>Text Layer:</a:t>
            </a:r>
            <a:endParaRPr b="1" sz="2400"/>
          </a:p>
          <a:p>
            <a:pPr indent="0" lvl="0" marL="0" rtl="0" algn="l">
              <a:lnSpc>
                <a:spcPct val="100000"/>
              </a:lnSpc>
              <a:spcBef>
                <a:spcPts val="1000"/>
              </a:spcBef>
              <a:spcAft>
                <a:spcPts val="0"/>
              </a:spcAft>
              <a:buNone/>
            </a:pPr>
            <a:r>
              <a:rPr lang="de-CH" sz="2400"/>
              <a:t>		Reference: Yengassen</a:t>
            </a:r>
            <a:endParaRPr sz="2400"/>
          </a:p>
          <a:p>
            <a:pPr indent="0" lvl="0" marL="0" rtl="0" algn="l">
              <a:lnSpc>
                <a:spcPct val="100000"/>
              </a:lnSpc>
              <a:spcBef>
                <a:spcPts val="1000"/>
              </a:spcBef>
              <a:spcAft>
                <a:spcPts val="0"/>
              </a:spcAft>
              <a:buNone/>
            </a:pPr>
            <a:r>
              <a:rPr lang="de-CH" sz="2400"/>
              <a:t>			</a:t>
            </a:r>
            <a:r>
              <a:rPr b="1" lang="de-CH" sz="2400"/>
              <a:t>Description Layer:</a:t>
            </a:r>
            <a:endParaRPr b="1" sz="2400"/>
          </a:p>
          <a:p>
            <a:pPr indent="0" lvl="0" marL="0" rtl="0" algn="l">
              <a:lnSpc>
                <a:spcPct val="100000"/>
              </a:lnSpc>
              <a:spcBef>
                <a:spcPts val="1000"/>
              </a:spcBef>
              <a:spcAft>
                <a:spcPts val="0"/>
              </a:spcAft>
              <a:buNone/>
            </a:pPr>
            <a:r>
              <a:rPr b="1" lang="de-CH" sz="2400"/>
              <a:t>			</a:t>
            </a:r>
            <a:r>
              <a:rPr lang="de-CH" sz="2400"/>
              <a:t>Head: Yengassen</a:t>
            </a:r>
            <a:endParaRPr sz="2400"/>
          </a:p>
          <a:p>
            <a:pPr indent="0" lvl="0" marL="0" rtl="0" algn="l">
              <a:lnSpc>
                <a:spcPct val="100000"/>
              </a:lnSpc>
              <a:spcBef>
                <a:spcPts val="1000"/>
              </a:spcBef>
              <a:spcAft>
                <a:spcPts val="0"/>
              </a:spcAft>
              <a:buNone/>
            </a:pPr>
            <a:r>
              <a:rPr lang="de-CH" sz="2400"/>
              <a:t>	Descriptor: paying interest to the diocese 2lb ← Descriptor Class: dues</a:t>
            </a:r>
            <a:endParaRPr sz="2400"/>
          </a:p>
          <a:p>
            <a:pPr indent="0" lvl="0" marL="0" rtl="0" algn="l">
              <a:lnSpc>
                <a:spcPct val="100000"/>
              </a:lnSpc>
              <a:spcBef>
                <a:spcPts val="1000"/>
              </a:spcBef>
              <a:spcAft>
                <a:spcPts val="600"/>
              </a:spcAft>
              <a:buNone/>
            </a:pPr>
            <a:r>
              <a:rPr lang="de-CH" sz="2400"/>
              <a:t>		</a:t>
            </a:r>
            <a:r>
              <a:rPr b="1" lang="de-CH" sz="2400"/>
              <a:t>…Text Layer etc.</a:t>
            </a:r>
            <a:endParaRPr b="1" sz="2400"/>
          </a:p>
        </p:txBody>
      </p:sp>
      <p:sp>
        <p:nvSpPr>
          <p:cNvPr id="252" name="Google Shape;252;p3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Symbiosis with Event/Relation Annotation</a:t>
            </a:r>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59" name="Google Shape;259;p35"/>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4 classes:</a:t>
            </a:r>
            <a:endParaRPr/>
          </a:p>
          <a:p>
            <a:pPr indent="-393700" lvl="1" marL="914400" rtl="0" algn="l">
              <a:spcBef>
                <a:spcPts val="0"/>
              </a:spcBef>
              <a:spcAft>
                <a:spcPts val="0"/>
              </a:spcAft>
              <a:buSzPts val="2600"/>
              <a:buChar char="-"/>
            </a:pPr>
            <a:r>
              <a:rPr lang="de-CH"/>
              <a:t>Person</a:t>
            </a:r>
            <a:endParaRPr/>
          </a:p>
          <a:p>
            <a:pPr indent="-393700" lvl="1" marL="914400" rtl="0" algn="l">
              <a:spcBef>
                <a:spcPts val="0"/>
              </a:spcBef>
              <a:spcAft>
                <a:spcPts val="0"/>
              </a:spcAft>
              <a:buSzPts val="2600"/>
              <a:buChar char="-"/>
            </a:pPr>
            <a:r>
              <a:rPr lang="de-CH"/>
              <a:t>Place</a:t>
            </a:r>
            <a:endParaRPr/>
          </a:p>
          <a:p>
            <a:pPr indent="-393700" lvl="1" marL="914400" rtl="0" algn="l">
              <a:spcBef>
                <a:spcPts val="0"/>
              </a:spcBef>
              <a:spcAft>
                <a:spcPts val="0"/>
              </a:spcAft>
              <a:buSzPts val="2600"/>
              <a:buChar char="-"/>
            </a:pPr>
            <a:r>
              <a:rPr lang="de-CH"/>
              <a:t>Organization</a:t>
            </a:r>
            <a:endParaRPr/>
          </a:p>
          <a:p>
            <a:pPr indent="-393700" lvl="1" marL="914400" rtl="0" algn="l">
              <a:spcBef>
                <a:spcPts val="0"/>
              </a:spcBef>
              <a:spcAft>
                <a:spcPts val="0"/>
              </a:spcAft>
              <a:buSzPts val="2600"/>
              <a:buChar char="-"/>
            </a:pPr>
            <a:r>
              <a:rPr lang="de-CH"/>
              <a:t>Geo-political Entity</a:t>
            </a:r>
            <a:endParaRPr/>
          </a:p>
          <a:p>
            <a:pPr indent="-393700" lvl="1" marL="914400" rtl="0" algn="l">
              <a:spcBef>
                <a:spcPts val="0"/>
              </a:spcBef>
              <a:spcAft>
                <a:spcPts val="0"/>
              </a:spcAft>
              <a:buSzPts val="2600"/>
              <a:buChar char="-"/>
            </a:pPr>
            <a:r>
              <a:rPr lang="de-CH"/>
              <a:t>Considered: M</a:t>
            </a:r>
            <a:r>
              <a:rPr lang="de-CH"/>
              <a:t>iscellaneous</a:t>
            </a:r>
            <a:endParaRPr/>
          </a:p>
          <a:p>
            <a:pPr indent="-393700" lvl="1" marL="914400" rtl="0" algn="l">
              <a:spcBef>
                <a:spcPts val="0"/>
              </a:spcBef>
              <a:spcAft>
                <a:spcPts val="0"/>
              </a:spcAft>
              <a:buSzPts val="2600"/>
              <a:buChar char="-"/>
            </a:pPr>
            <a:r>
              <a:rPr lang="de-CH"/>
              <a:t>Custom Classes: e.g. Facility for HGB for Buildings</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Additional Mention Information</a:t>
            </a:r>
            <a:endParaRPr/>
          </a:p>
          <a:p>
            <a:pPr indent="-393700" lvl="1" marL="914400" rtl="0" algn="l">
              <a:spcBef>
                <a:spcPts val="0"/>
              </a:spcBef>
              <a:spcAft>
                <a:spcPts val="0"/>
              </a:spcAft>
              <a:buSzPts val="2600"/>
              <a:buChar char="-"/>
            </a:pPr>
            <a:r>
              <a:rPr lang="de-CH"/>
              <a:t>Mention Class, Mention Subclass, Specificity, Ordinality</a:t>
            </a:r>
            <a:endParaRPr/>
          </a:p>
        </p:txBody>
      </p:sp>
      <p:sp>
        <p:nvSpPr>
          <p:cNvPr id="260" name="Google Shape;260;p3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NE-Classes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67" name="Google Shape;267;p36"/>
          <p:cNvSpPr txBox="1"/>
          <p:nvPr>
            <p:ph idx="1" type="body"/>
          </p:nvPr>
        </p:nvSpPr>
        <p:spPr>
          <a:xfrm>
            <a:off x="1071881" y="1293060"/>
            <a:ext cx="10515600" cy="4995900"/>
          </a:xfrm>
          <a:prstGeom prst="rect">
            <a:avLst/>
          </a:prstGeom>
        </p:spPr>
        <p:txBody>
          <a:bodyPr anchorCtr="0" anchor="ctr" bIns="45700" lIns="91425" spcFirstLastPara="1" rIns="91425" wrap="square" tIns="45700">
            <a:noAutofit/>
          </a:bodyPr>
          <a:lstStyle/>
          <a:p>
            <a:pPr indent="0" lvl="0" marL="0" rtl="0" algn="ctr">
              <a:spcBef>
                <a:spcPts val="1000"/>
              </a:spcBef>
              <a:spcAft>
                <a:spcPts val="600"/>
              </a:spcAft>
              <a:buNone/>
            </a:pPr>
            <a:r>
              <a:t/>
            </a:r>
            <a:endParaRPr/>
          </a:p>
        </p:txBody>
      </p:sp>
      <p:sp>
        <p:nvSpPr>
          <p:cNvPr id="268" name="Google Shape;268;p3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Workflow</a:t>
            </a:r>
            <a:endParaRPr/>
          </a:p>
        </p:txBody>
      </p:sp>
      <p:pic>
        <p:nvPicPr>
          <p:cNvPr id="269" name="Google Shape;269;p36"/>
          <p:cNvPicPr preferRelativeResize="0"/>
          <p:nvPr/>
        </p:nvPicPr>
        <p:blipFill>
          <a:blip r:embed="rId3">
            <a:alphaModFix/>
          </a:blip>
          <a:stretch>
            <a:fillRect/>
          </a:stretch>
        </p:blipFill>
        <p:spPr>
          <a:xfrm>
            <a:off x="1526213" y="2606625"/>
            <a:ext cx="2143125" cy="2143125"/>
          </a:xfrm>
          <a:prstGeom prst="rect">
            <a:avLst/>
          </a:prstGeom>
          <a:noFill/>
          <a:ln>
            <a:noFill/>
          </a:ln>
        </p:spPr>
      </p:pic>
      <p:sp>
        <p:nvSpPr>
          <p:cNvPr id="270" name="Google Shape;270;p36"/>
          <p:cNvSpPr txBox="1"/>
          <p:nvPr/>
        </p:nvSpPr>
        <p:spPr>
          <a:xfrm>
            <a:off x="1526225" y="1975250"/>
            <a:ext cx="2143200" cy="42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de-CH" sz="2600">
                <a:solidFill>
                  <a:schemeClr val="dk1"/>
                </a:solidFill>
              </a:rPr>
              <a:t>HTR</a:t>
            </a:r>
            <a:endParaRPr sz="2600">
              <a:solidFill>
                <a:schemeClr val="dk1"/>
              </a:solidFill>
            </a:endParaRPr>
          </a:p>
        </p:txBody>
      </p:sp>
      <p:sp>
        <p:nvSpPr>
          <p:cNvPr id="271" name="Google Shape;271;p36"/>
          <p:cNvSpPr txBox="1"/>
          <p:nvPr/>
        </p:nvSpPr>
        <p:spPr>
          <a:xfrm>
            <a:off x="1526188" y="4956625"/>
            <a:ext cx="2143200" cy="42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de-CH" sz="2600">
                <a:solidFill>
                  <a:schemeClr val="dk1"/>
                </a:solidFill>
              </a:rPr>
              <a:t>3.6% CER</a:t>
            </a:r>
            <a:endParaRPr sz="2600">
              <a:solidFill>
                <a:schemeClr val="dk1"/>
              </a:solidFill>
            </a:endParaRPr>
          </a:p>
        </p:txBody>
      </p:sp>
      <p:pic>
        <p:nvPicPr>
          <p:cNvPr id="272" name="Google Shape;272;p36"/>
          <p:cNvPicPr preferRelativeResize="0"/>
          <p:nvPr/>
        </p:nvPicPr>
        <p:blipFill>
          <a:blip r:embed="rId4">
            <a:alphaModFix/>
          </a:blip>
          <a:stretch>
            <a:fillRect/>
          </a:stretch>
        </p:blipFill>
        <p:spPr>
          <a:xfrm>
            <a:off x="6316223" y="3012913"/>
            <a:ext cx="4599215" cy="1238250"/>
          </a:xfrm>
          <a:prstGeom prst="rect">
            <a:avLst/>
          </a:prstGeom>
          <a:noFill/>
          <a:ln>
            <a:noFill/>
          </a:ln>
        </p:spPr>
      </p:pic>
      <p:sp>
        <p:nvSpPr>
          <p:cNvPr id="273" name="Google Shape;273;p36"/>
          <p:cNvSpPr txBox="1"/>
          <p:nvPr/>
        </p:nvSpPr>
        <p:spPr>
          <a:xfrm>
            <a:off x="6316225" y="1975250"/>
            <a:ext cx="4599300" cy="42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de-CH" sz="2600">
                <a:solidFill>
                  <a:schemeClr val="dk1"/>
                </a:solidFill>
              </a:rPr>
              <a:t>Manual Annotation</a:t>
            </a:r>
            <a:endParaRPr sz="2600">
              <a:solidFill>
                <a:schemeClr val="dk1"/>
              </a:solidFill>
            </a:endParaRPr>
          </a:p>
        </p:txBody>
      </p:sp>
      <p:sp>
        <p:nvSpPr>
          <p:cNvPr id="274" name="Google Shape;274;p36"/>
          <p:cNvSpPr/>
          <p:nvPr/>
        </p:nvSpPr>
        <p:spPr>
          <a:xfrm>
            <a:off x="4070400" y="3295150"/>
            <a:ext cx="2025600" cy="673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5" name="Google Shape;275;p36"/>
          <p:cNvSpPr txBox="1"/>
          <p:nvPr/>
        </p:nvSpPr>
        <p:spPr>
          <a:xfrm>
            <a:off x="6316100" y="4956625"/>
            <a:ext cx="4599300" cy="42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de-CH" sz="2600">
                <a:solidFill>
                  <a:schemeClr val="dk1"/>
                </a:solidFill>
              </a:rPr>
              <a:t>&gt; 800 documents</a:t>
            </a:r>
            <a:endParaRPr sz="26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82" name="Google Shape;282;p37"/>
          <p:cNvSpPr txBox="1"/>
          <p:nvPr>
            <p:ph idx="1" type="body"/>
          </p:nvPr>
        </p:nvSpPr>
        <p:spPr>
          <a:xfrm>
            <a:off x="1071881" y="1293060"/>
            <a:ext cx="10515600" cy="4995900"/>
          </a:xfrm>
          <a:prstGeom prst="rect">
            <a:avLst/>
          </a:prstGeom>
        </p:spPr>
        <p:txBody>
          <a:bodyPr anchorCtr="0" anchor="ctr" bIns="45700" lIns="91425" spcFirstLastPara="1" rIns="91425" wrap="square" tIns="45700">
            <a:noAutofit/>
          </a:bodyPr>
          <a:lstStyle/>
          <a:p>
            <a:pPr indent="0" lvl="0" marL="0" rtl="0" algn="ctr">
              <a:spcBef>
                <a:spcPts val="1000"/>
              </a:spcBef>
              <a:spcAft>
                <a:spcPts val="600"/>
              </a:spcAft>
              <a:buNone/>
            </a:pPr>
            <a:r>
              <a:t/>
            </a:r>
            <a:endParaRPr/>
          </a:p>
        </p:txBody>
      </p:sp>
      <p:sp>
        <p:nvSpPr>
          <p:cNvPr id="283" name="Google Shape;283;p3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Annotation in INCEpTION</a:t>
            </a:r>
            <a:endParaRPr/>
          </a:p>
        </p:txBody>
      </p:sp>
      <p:pic>
        <p:nvPicPr>
          <p:cNvPr id="284" name="Google Shape;284;p37"/>
          <p:cNvPicPr preferRelativeResize="0"/>
          <p:nvPr/>
        </p:nvPicPr>
        <p:blipFill>
          <a:blip r:embed="rId3">
            <a:alphaModFix/>
          </a:blip>
          <a:stretch>
            <a:fillRect/>
          </a:stretch>
        </p:blipFill>
        <p:spPr>
          <a:xfrm>
            <a:off x="1287175" y="1293050"/>
            <a:ext cx="10084996" cy="49959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91" name="Google Shape;291;p38"/>
          <p:cNvSpPr txBox="1"/>
          <p:nvPr>
            <p:ph idx="1" type="body"/>
          </p:nvPr>
        </p:nvSpPr>
        <p:spPr>
          <a:xfrm>
            <a:off x="1071881" y="1293060"/>
            <a:ext cx="10515600" cy="4995900"/>
          </a:xfrm>
          <a:prstGeom prst="rect">
            <a:avLst/>
          </a:prstGeom>
        </p:spPr>
        <p:txBody>
          <a:bodyPr anchorCtr="0" anchor="ctr" bIns="45700" lIns="91425" spcFirstLastPara="1" rIns="91425" wrap="square" tIns="45700">
            <a:noAutofit/>
          </a:bodyPr>
          <a:lstStyle/>
          <a:p>
            <a:pPr indent="0" lvl="0" marL="0" rtl="0" algn="ctr">
              <a:spcBef>
                <a:spcPts val="1000"/>
              </a:spcBef>
              <a:spcAft>
                <a:spcPts val="600"/>
              </a:spcAft>
              <a:buNone/>
            </a:pPr>
            <a:r>
              <a:t/>
            </a:r>
            <a:endParaRPr/>
          </a:p>
        </p:txBody>
      </p:sp>
      <p:sp>
        <p:nvSpPr>
          <p:cNvPr id="292" name="Google Shape;292;p38"/>
          <p:cNvSpPr txBox="1"/>
          <p:nvPr>
            <p:ph type="title"/>
          </p:nvPr>
        </p:nvSpPr>
        <p:spPr>
          <a:xfrm>
            <a:off x="10048350" y="5768000"/>
            <a:ext cx="1359600" cy="3651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sz="1400" u="sng">
                <a:solidFill>
                  <a:schemeClr val="hlink"/>
                </a:solidFill>
                <a:hlinkClick r:id="rId3"/>
              </a:rPr>
              <a:t>image source</a:t>
            </a:r>
            <a:endParaRPr sz="1400"/>
          </a:p>
        </p:txBody>
      </p:sp>
      <p:pic>
        <p:nvPicPr>
          <p:cNvPr id="293" name="Google Shape;293;p38"/>
          <p:cNvPicPr preferRelativeResize="0"/>
          <p:nvPr/>
        </p:nvPicPr>
        <p:blipFill>
          <a:blip r:embed="rId4">
            <a:alphaModFix/>
          </a:blip>
          <a:stretch>
            <a:fillRect/>
          </a:stretch>
        </p:blipFill>
        <p:spPr>
          <a:xfrm rot="1463644">
            <a:off x="7616975" y="1403138"/>
            <a:ext cx="2854726" cy="2854726"/>
          </a:xfrm>
          <a:prstGeom prst="rect">
            <a:avLst/>
          </a:prstGeom>
          <a:noFill/>
          <a:ln>
            <a:noFill/>
          </a:ln>
        </p:spPr>
      </p:pic>
      <p:pic>
        <p:nvPicPr>
          <p:cNvPr id="294" name="Google Shape;294;p38"/>
          <p:cNvPicPr preferRelativeResize="0"/>
          <p:nvPr/>
        </p:nvPicPr>
        <p:blipFill rotWithShape="1">
          <a:blip r:embed="rId5">
            <a:alphaModFix/>
          </a:blip>
          <a:srcRect b="238" l="0" r="51181" t="238"/>
          <a:stretch/>
        </p:blipFill>
        <p:spPr>
          <a:xfrm>
            <a:off x="4012788" y="1293050"/>
            <a:ext cx="4166425" cy="49958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301" name="Google Shape;301;p39"/>
          <p:cNvSpPr txBox="1"/>
          <p:nvPr>
            <p:ph idx="1" type="body"/>
          </p:nvPr>
        </p:nvSpPr>
        <p:spPr>
          <a:xfrm>
            <a:off x="1071881" y="1293060"/>
            <a:ext cx="10515600" cy="4995900"/>
          </a:xfrm>
          <a:prstGeom prst="rect">
            <a:avLst/>
          </a:prstGeom>
        </p:spPr>
        <p:txBody>
          <a:bodyPr anchorCtr="0" anchor="ctr" bIns="45700" lIns="91425" spcFirstLastPara="1" rIns="91425" wrap="square" tIns="45700">
            <a:noAutofit/>
          </a:bodyPr>
          <a:lstStyle/>
          <a:p>
            <a:pPr indent="0" lvl="0" marL="0" rtl="0" algn="ctr">
              <a:spcBef>
                <a:spcPts val="1000"/>
              </a:spcBef>
              <a:spcAft>
                <a:spcPts val="600"/>
              </a:spcAft>
              <a:buNone/>
            </a:pPr>
            <a:r>
              <a:t/>
            </a:r>
            <a:endParaRPr/>
          </a:p>
        </p:txBody>
      </p:sp>
      <p:sp>
        <p:nvSpPr>
          <p:cNvPr id="302" name="Google Shape;302;p3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Automated Annotation!</a:t>
            </a:r>
            <a:endParaRPr/>
          </a:p>
        </p:txBody>
      </p:sp>
      <p:pic>
        <p:nvPicPr>
          <p:cNvPr id="303" name="Google Shape;303;p39"/>
          <p:cNvPicPr preferRelativeResize="0"/>
          <p:nvPr/>
        </p:nvPicPr>
        <p:blipFill>
          <a:blip r:embed="rId3">
            <a:alphaModFix/>
          </a:blip>
          <a:stretch>
            <a:fillRect/>
          </a:stretch>
        </p:blipFill>
        <p:spPr>
          <a:xfrm>
            <a:off x="1205052" y="1293050"/>
            <a:ext cx="10249249" cy="4995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310" name="Google Shape;310;p40"/>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Normalization and Entity Linking</a:t>
            </a:r>
            <a:endParaRPr/>
          </a:p>
          <a:p>
            <a:pPr indent="0" lvl="0" marL="457200" rtl="0" algn="l">
              <a:spcBef>
                <a:spcPts val="1000"/>
              </a:spcBef>
              <a:spcAft>
                <a:spcPts val="0"/>
              </a:spcAft>
              <a:buNone/>
            </a:pPr>
            <a:r>
              <a:t/>
            </a:r>
            <a:endParaRPr/>
          </a:p>
          <a:p>
            <a:pPr indent="-393700" lvl="0" marL="457200" rtl="0" algn="l">
              <a:spcBef>
                <a:spcPts val="1000"/>
              </a:spcBef>
              <a:spcAft>
                <a:spcPts val="0"/>
              </a:spcAft>
              <a:buSzPts val="2600"/>
              <a:buChar char="-"/>
            </a:pPr>
            <a:r>
              <a:rPr lang="de-CH"/>
              <a:t>Relation Extraction outside of Nesting</a:t>
            </a:r>
            <a:endParaRPr/>
          </a:p>
          <a:p>
            <a:pPr indent="-393700" lvl="1" marL="914400" rtl="0" algn="l">
              <a:spcBef>
                <a:spcPts val="0"/>
              </a:spcBef>
              <a:spcAft>
                <a:spcPts val="0"/>
              </a:spcAft>
              <a:buSzPts val="2600"/>
              <a:buChar char="-"/>
            </a:pPr>
            <a:r>
              <a:rPr lang="de-CH"/>
              <a:t>esp. Coreference Resolution</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Event Extraction</a:t>
            </a:r>
            <a:endParaRPr/>
          </a:p>
        </p:txBody>
      </p:sp>
      <p:sp>
        <p:nvSpPr>
          <p:cNvPr id="311" name="Google Shape;311;p4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lnSpc>
                <a:spcPct val="100000"/>
              </a:lnSpc>
              <a:spcBef>
                <a:spcPts val="1000"/>
              </a:spcBef>
              <a:spcAft>
                <a:spcPts val="600"/>
              </a:spcAft>
              <a:buNone/>
            </a:pPr>
            <a:r>
              <a:rPr lang="de-CH"/>
              <a:t>Next Steps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1"/>
          <p:cNvSpPr txBox="1"/>
          <p:nvPr>
            <p:ph idx="1" type="body"/>
          </p:nvPr>
        </p:nvSpPr>
        <p:spPr>
          <a:xfrm>
            <a:off x="1074578" y="4236600"/>
            <a:ext cx="10510200" cy="3765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900"/>
              <a:buNone/>
            </a:pPr>
            <a:r>
              <a:t/>
            </a:r>
            <a:endParaRPr/>
          </a:p>
        </p:txBody>
      </p:sp>
      <p:sp>
        <p:nvSpPr>
          <p:cNvPr id="317" name="Google Shape;317;p41"/>
          <p:cNvSpPr txBox="1"/>
          <p:nvPr>
            <p:ph idx="2" type="subTitle"/>
          </p:nvPr>
        </p:nvSpPr>
        <p:spPr>
          <a:xfrm>
            <a:off x="1076960" y="1473201"/>
            <a:ext cx="10515600" cy="1508700"/>
          </a:xfrm>
          <a:prstGeom prst="rect">
            <a:avLst/>
          </a:prstGeom>
          <a:noFill/>
          <a:ln>
            <a:noFill/>
          </a:ln>
        </p:spPr>
        <p:txBody>
          <a:bodyPr anchorCtr="0" anchor="t" bIns="45700" lIns="91425" spcFirstLastPara="1" rIns="91425" wrap="square" tIns="108000">
            <a:noAutofit/>
          </a:bodyPr>
          <a:lstStyle/>
          <a:p>
            <a:pPr indent="0" lvl="0" marL="0" rtl="0" algn="l">
              <a:lnSpc>
                <a:spcPct val="115000"/>
              </a:lnSpc>
              <a:spcBef>
                <a:spcPts val="2000"/>
              </a:spcBef>
              <a:spcAft>
                <a:spcPts val="600"/>
              </a:spcAft>
              <a:buClr>
                <a:schemeClr val="dk1"/>
              </a:buClr>
              <a:buSzPts val="1100"/>
              <a:buFont typeface="Arial"/>
              <a:buNone/>
            </a:pPr>
            <a:r>
              <a:rPr lang="de-CH"/>
              <a:t>How to Extract (Named) Entities in        Historical Texts?</a:t>
            </a:r>
            <a:endParaRPr/>
          </a:p>
        </p:txBody>
      </p:sp>
      <p:sp>
        <p:nvSpPr>
          <p:cNvPr id="318" name="Google Shape;318;p41"/>
          <p:cNvSpPr txBox="1"/>
          <p:nvPr>
            <p:ph type="title"/>
          </p:nvPr>
        </p:nvSpPr>
        <p:spPr>
          <a:xfrm>
            <a:off x="1071880" y="290873"/>
            <a:ext cx="10515600" cy="1182300"/>
          </a:xfrm>
          <a:prstGeom prst="rect">
            <a:avLst/>
          </a:prstGeom>
          <a:noFill/>
          <a:ln>
            <a:noFill/>
          </a:ln>
        </p:spPr>
        <p:txBody>
          <a:bodyPr anchorCtr="0" anchor="t" bIns="45700" lIns="91425" spcFirstLastPara="1" rIns="91425" wrap="square" tIns="90000">
            <a:noAutofit/>
          </a:bodyPr>
          <a:lstStyle/>
          <a:p>
            <a:pPr indent="0" lvl="0" marL="0" rtl="0" algn="l">
              <a:lnSpc>
                <a:spcPct val="90000"/>
              </a:lnSpc>
              <a:spcBef>
                <a:spcPts val="0"/>
              </a:spcBef>
              <a:spcAft>
                <a:spcPts val="0"/>
              </a:spcAft>
              <a:buClr>
                <a:schemeClr val="accent6"/>
              </a:buClr>
              <a:buSzPts val="4200"/>
              <a:buFont typeface="Arial"/>
              <a:buNone/>
            </a:pPr>
            <a:r>
              <a:rPr lang="de-CH"/>
              <a:t>Summer School 2024 Graz</a:t>
            </a:r>
            <a:endParaRPr/>
          </a:p>
        </p:txBody>
      </p:sp>
      <p:sp>
        <p:nvSpPr>
          <p:cNvPr id="319" name="Google Shape;319;p41"/>
          <p:cNvSpPr txBox="1"/>
          <p:nvPr>
            <p:ph idx="3" type="body"/>
          </p:nvPr>
        </p:nvSpPr>
        <p:spPr>
          <a:xfrm>
            <a:off x="1082350" y="3860100"/>
            <a:ext cx="10510200" cy="3765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1"/>
              </a:buClr>
              <a:buSzPts val="1800"/>
              <a:buNone/>
            </a:pPr>
            <a:r>
              <a:rPr lang="de-CH"/>
              <a:t>Ismail Prada Ziegler</a:t>
            </a:r>
            <a:endParaRPr/>
          </a:p>
        </p:txBody>
      </p:sp>
      <p:sp>
        <p:nvSpPr>
          <p:cNvPr id="320" name="Google Shape;320;p41"/>
          <p:cNvSpPr txBox="1"/>
          <p:nvPr>
            <p:ph idx="11" type="ftr"/>
          </p:nvPr>
        </p:nvSpPr>
        <p:spPr>
          <a:xfrm>
            <a:off x="3798000" y="6444000"/>
            <a:ext cx="77796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de-CH"/>
              <a:t>Digital Humanities</a:t>
            </a:r>
            <a:endParaRPr/>
          </a:p>
        </p:txBody>
      </p:sp>
      <p:sp>
        <p:nvSpPr>
          <p:cNvPr id="321" name="Google Shape;321;p41"/>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322" name="Google Shape;322;p41"/>
          <p:cNvSpPr txBox="1"/>
          <p:nvPr>
            <p:ph idx="10" type="dt"/>
          </p:nvPr>
        </p:nvSpPr>
        <p:spPr>
          <a:xfrm>
            <a:off x="1411548" y="6444000"/>
            <a:ext cx="22548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de-CH"/>
              <a:t>12. July 2024, Graz</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166" name="Google Shape;166;p24"/>
          <p:cNvSpPr txBox="1"/>
          <p:nvPr>
            <p:ph idx="1" type="body"/>
          </p:nvPr>
        </p:nvSpPr>
        <p:spPr>
          <a:xfrm>
            <a:off x="6621780" y="2153920"/>
            <a:ext cx="5092800" cy="4137600"/>
          </a:xfrm>
          <a:prstGeom prst="rect">
            <a:avLst/>
          </a:prstGeom>
        </p:spPr>
        <p:txBody>
          <a:bodyPr anchorCtr="0" anchor="ctr" bIns="45700" lIns="91425" spcFirstLastPara="1" rIns="91425" wrap="square" tIns="45700">
            <a:noAutofit/>
          </a:bodyPr>
          <a:lstStyle/>
          <a:p>
            <a:pPr indent="0" lvl="0" marL="0" rtl="0" algn="ctr">
              <a:spcBef>
                <a:spcPts val="1000"/>
              </a:spcBef>
              <a:spcAft>
                <a:spcPts val="600"/>
              </a:spcAft>
              <a:buNone/>
            </a:pPr>
            <a:r>
              <a:t/>
            </a:r>
            <a:endParaRPr/>
          </a:p>
        </p:txBody>
      </p:sp>
      <p:sp>
        <p:nvSpPr>
          <p:cNvPr id="167" name="Google Shape;167;p24"/>
          <p:cNvSpPr txBox="1"/>
          <p:nvPr>
            <p:ph idx="2" type="body"/>
          </p:nvPr>
        </p:nvSpPr>
        <p:spPr>
          <a:xfrm>
            <a:off x="1071880" y="2038985"/>
            <a:ext cx="5181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ca. 80’000 in timeframe</a:t>
            </a:r>
            <a:endParaRPr/>
          </a:p>
          <a:p>
            <a:pPr indent="-393700" lvl="0" marL="457200" rtl="0" algn="l">
              <a:spcBef>
                <a:spcPts val="0"/>
              </a:spcBef>
              <a:spcAft>
                <a:spcPts val="0"/>
              </a:spcAft>
              <a:buSzPts val="2600"/>
              <a:buChar char="-"/>
            </a:pPr>
            <a:r>
              <a:rPr lang="de-CH"/>
              <a:t>Usually one main event per text:</a:t>
            </a:r>
            <a:endParaRPr/>
          </a:p>
          <a:p>
            <a:pPr indent="-342900" lvl="1" marL="914400" rtl="0" algn="l">
              <a:spcBef>
                <a:spcPts val="0"/>
              </a:spcBef>
              <a:spcAft>
                <a:spcPts val="0"/>
              </a:spcAft>
              <a:buSzPts val="1800"/>
              <a:buChar char="-"/>
            </a:pPr>
            <a:r>
              <a:rPr lang="de-CH"/>
              <a:t>property purchase</a:t>
            </a:r>
            <a:endParaRPr/>
          </a:p>
          <a:p>
            <a:pPr indent="-342900" lvl="1" marL="914400" rtl="0" algn="l">
              <a:spcBef>
                <a:spcPts val="0"/>
              </a:spcBef>
              <a:spcAft>
                <a:spcPts val="0"/>
              </a:spcAft>
              <a:buSzPts val="1800"/>
              <a:buChar char="-"/>
            </a:pPr>
            <a:r>
              <a:rPr lang="de-CH"/>
              <a:t>seizures</a:t>
            </a:r>
            <a:endParaRPr/>
          </a:p>
          <a:p>
            <a:pPr indent="-342900" lvl="1" marL="914400" rtl="0" algn="l">
              <a:spcBef>
                <a:spcPts val="0"/>
              </a:spcBef>
              <a:spcAft>
                <a:spcPts val="0"/>
              </a:spcAft>
              <a:buSzPts val="1800"/>
              <a:buChar char="-"/>
            </a:pPr>
            <a:r>
              <a:rPr lang="de-CH"/>
              <a:t>rent purchase</a:t>
            </a:r>
            <a:endParaRPr/>
          </a:p>
          <a:p>
            <a:pPr indent="-342900" lvl="1" marL="914400" rtl="0" algn="l">
              <a:spcBef>
                <a:spcPts val="0"/>
              </a:spcBef>
              <a:spcAft>
                <a:spcPts val="0"/>
              </a:spcAft>
              <a:buSzPts val="1800"/>
              <a:buChar char="-"/>
            </a:pPr>
            <a:r>
              <a:rPr lang="de-CH"/>
              <a:t>testament / inheritance</a:t>
            </a:r>
            <a:endParaRPr/>
          </a:p>
          <a:p>
            <a:pPr indent="-342900" lvl="1" marL="914400" rtl="0" algn="l">
              <a:spcBef>
                <a:spcPts val="0"/>
              </a:spcBef>
              <a:spcAft>
                <a:spcPts val="0"/>
              </a:spcAft>
              <a:buSzPts val="1800"/>
              <a:buChar char="-"/>
            </a:pPr>
            <a:r>
              <a:rPr lang="de-CH"/>
              <a:t>court litigation</a:t>
            </a:r>
            <a:endParaRPr/>
          </a:p>
          <a:p>
            <a:pPr indent="-342900" lvl="1" marL="914400" rtl="0" algn="l">
              <a:spcBef>
                <a:spcPts val="0"/>
              </a:spcBef>
              <a:spcAft>
                <a:spcPts val="0"/>
              </a:spcAft>
              <a:buSzPts val="1800"/>
              <a:buChar char="-"/>
            </a:pPr>
            <a:r>
              <a:rPr lang="de-CH"/>
              <a:t>rent registries</a:t>
            </a:r>
            <a:endParaRPr/>
          </a:p>
          <a:p>
            <a:pPr indent="-342900" lvl="1" marL="914400" rtl="0" algn="l">
              <a:spcBef>
                <a:spcPts val="0"/>
              </a:spcBef>
              <a:spcAft>
                <a:spcPts val="0"/>
              </a:spcAft>
              <a:buSzPts val="1800"/>
              <a:buChar char="-"/>
            </a:pPr>
            <a:r>
              <a:rPr lang="de-CH"/>
              <a:t>etc.</a:t>
            </a:r>
            <a:endParaRPr/>
          </a:p>
        </p:txBody>
      </p:sp>
      <p:sp>
        <p:nvSpPr>
          <p:cNvPr id="168" name="Google Shape;168;p24"/>
          <p:cNvSpPr txBox="1"/>
          <p:nvPr>
            <p:ph idx="3" type="body"/>
          </p:nvPr>
        </p:nvSpPr>
        <p:spPr>
          <a:xfrm>
            <a:off x="1069679" y="864677"/>
            <a:ext cx="10515600" cy="645900"/>
          </a:xfrm>
          <a:prstGeom prst="rect">
            <a:avLst/>
          </a:prstGeom>
        </p:spPr>
        <p:txBody>
          <a:bodyPr anchorCtr="0" anchor="t" bIns="45700" lIns="91425" spcFirstLastPara="1" rIns="91425" wrap="square" tIns="45700">
            <a:noAutofit/>
          </a:bodyPr>
          <a:lstStyle/>
          <a:p>
            <a:pPr indent="0" lvl="0" marL="0" rtl="0" algn="l">
              <a:spcBef>
                <a:spcPts val="0"/>
              </a:spcBef>
              <a:spcAft>
                <a:spcPts val="600"/>
              </a:spcAft>
              <a:buNone/>
            </a:pPr>
            <a:r>
              <a:rPr lang="de-CH"/>
              <a:t>1400-1700</a:t>
            </a:r>
            <a:endParaRPr/>
          </a:p>
        </p:txBody>
      </p:sp>
      <p:sp>
        <p:nvSpPr>
          <p:cNvPr id="169" name="Google Shape;169;p2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The Historical Land Register of Basel</a:t>
            </a:r>
            <a:endParaRPr/>
          </a:p>
        </p:txBody>
      </p:sp>
      <p:pic>
        <p:nvPicPr>
          <p:cNvPr id="170" name="Google Shape;170;p24"/>
          <p:cNvPicPr preferRelativeResize="0"/>
          <p:nvPr/>
        </p:nvPicPr>
        <p:blipFill>
          <a:blip r:embed="rId3">
            <a:alphaModFix/>
          </a:blip>
          <a:stretch>
            <a:fillRect/>
          </a:stretch>
        </p:blipFill>
        <p:spPr>
          <a:xfrm>
            <a:off x="6498011" y="2927325"/>
            <a:ext cx="5340339" cy="2590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329" name="Google Shape;329;p42"/>
          <p:cNvSpPr txBox="1"/>
          <p:nvPr>
            <p:ph idx="1" type="body"/>
          </p:nvPr>
        </p:nvSpPr>
        <p:spPr>
          <a:xfrm>
            <a:off x="1071881" y="1293060"/>
            <a:ext cx="10515600" cy="4995900"/>
          </a:xfrm>
          <a:prstGeom prst="rect">
            <a:avLst/>
          </a:prstGeom>
        </p:spPr>
        <p:txBody>
          <a:bodyPr anchorCtr="0" anchor="ctr" bIns="45700" lIns="91425" spcFirstLastPara="1" rIns="91425" wrap="square" tIns="45700">
            <a:noAutofit/>
          </a:bodyPr>
          <a:lstStyle/>
          <a:p>
            <a:pPr indent="0" lvl="0" marL="0" rtl="0" algn="ctr">
              <a:spcBef>
                <a:spcPts val="1000"/>
              </a:spcBef>
              <a:spcAft>
                <a:spcPts val="600"/>
              </a:spcAft>
              <a:buNone/>
            </a:pPr>
            <a:r>
              <a:t/>
            </a:r>
            <a:endParaRPr/>
          </a:p>
        </p:txBody>
      </p:sp>
      <p:sp>
        <p:nvSpPr>
          <p:cNvPr id="330" name="Google Shape;330;p4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In One Image: Sequence Tagging</a:t>
            </a:r>
            <a:endParaRPr/>
          </a:p>
        </p:txBody>
      </p:sp>
      <p:sp>
        <p:nvSpPr>
          <p:cNvPr id="331" name="Google Shape;331;p42"/>
          <p:cNvSpPr/>
          <p:nvPr/>
        </p:nvSpPr>
        <p:spPr>
          <a:xfrm>
            <a:off x="1767300" y="3207538"/>
            <a:ext cx="1974825" cy="1166925"/>
          </a:xfrm>
          <a:prstGeom prst="flowChart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CH" sz="2600"/>
              <a:t>Language Model</a:t>
            </a:r>
            <a:endParaRPr sz="2600"/>
          </a:p>
        </p:txBody>
      </p:sp>
      <p:sp>
        <p:nvSpPr>
          <p:cNvPr id="332" name="Google Shape;332;p42"/>
          <p:cNvSpPr/>
          <p:nvPr/>
        </p:nvSpPr>
        <p:spPr>
          <a:xfrm>
            <a:off x="5342263" y="3207525"/>
            <a:ext cx="1974825" cy="1166925"/>
          </a:xfrm>
          <a:prstGeom prst="flowChart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CH" sz="2600"/>
              <a:t>NER Model</a:t>
            </a:r>
            <a:endParaRPr sz="2600"/>
          </a:p>
        </p:txBody>
      </p:sp>
      <p:sp>
        <p:nvSpPr>
          <p:cNvPr id="333" name="Google Shape;333;p42"/>
          <p:cNvSpPr/>
          <p:nvPr/>
        </p:nvSpPr>
        <p:spPr>
          <a:xfrm>
            <a:off x="1767325" y="1683375"/>
            <a:ext cx="1974834" cy="1113048"/>
          </a:xfrm>
          <a:prstGeom prst="flowChartMulti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de-CH" sz="2500"/>
              <a:t>Unlabelled  Data</a:t>
            </a:r>
            <a:endParaRPr sz="2500"/>
          </a:p>
        </p:txBody>
      </p:sp>
      <p:sp>
        <p:nvSpPr>
          <p:cNvPr id="334" name="Google Shape;334;p42"/>
          <p:cNvSpPr/>
          <p:nvPr/>
        </p:nvSpPr>
        <p:spPr>
          <a:xfrm>
            <a:off x="5342263" y="1683375"/>
            <a:ext cx="1974834" cy="1113048"/>
          </a:xfrm>
          <a:prstGeom prst="flowChartMulti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de-CH" sz="2600"/>
              <a:t>Labelled Data</a:t>
            </a:r>
            <a:endParaRPr sz="2600"/>
          </a:p>
        </p:txBody>
      </p:sp>
      <p:cxnSp>
        <p:nvCxnSpPr>
          <p:cNvPr id="335" name="Google Shape;335;p42"/>
          <p:cNvCxnSpPr>
            <a:stCxn id="333" idx="2"/>
            <a:endCxn id="331" idx="0"/>
          </p:cNvCxnSpPr>
          <p:nvPr/>
        </p:nvCxnSpPr>
        <p:spPr>
          <a:xfrm>
            <a:off x="2617418" y="2754272"/>
            <a:ext cx="137400" cy="453300"/>
          </a:xfrm>
          <a:prstGeom prst="straightConnector1">
            <a:avLst/>
          </a:prstGeom>
          <a:noFill/>
          <a:ln cap="flat" cmpd="sng" w="9525">
            <a:solidFill>
              <a:schemeClr val="dk2"/>
            </a:solidFill>
            <a:prstDash val="solid"/>
            <a:round/>
            <a:headEnd len="med" w="med" type="none"/>
            <a:tailEnd len="med" w="med" type="triangle"/>
          </a:ln>
        </p:spPr>
      </p:cxnSp>
      <p:cxnSp>
        <p:nvCxnSpPr>
          <p:cNvPr id="336" name="Google Shape;336;p42"/>
          <p:cNvCxnSpPr>
            <a:stCxn id="334" idx="2"/>
            <a:endCxn id="332" idx="0"/>
          </p:cNvCxnSpPr>
          <p:nvPr/>
        </p:nvCxnSpPr>
        <p:spPr>
          <a:xfrm>
            <a:off x="6192355" y="2754272"/>
            <a:ext cx="137400" cy="453300"/>
          </a:xfrm>
          <a:prstGeom prst="straightConnector1">
            <a:avLst/>
          </a:prstGeom>
          <a:noFill/>
          <a:ln cap="flat" cmpd="sng" w="9525">
            <a:solidFill>
              <a:schemeClr val="dk2"/>
            </a:solidFill>
            <a:prstDash val="solid"/>
            <a:round/>
            <a:headEnd len="med" w="med" type="none"/>
            <a:tailEnd len="med" w="med" type="triangle"/>
          </a:ln>
        </p:spPr>
      </p:cxnSp>
      <p:cxnSp>
        <p:nvCxnSpPr>
          <p:cNvPr id="337" name="Google Shape;337;p42"/>
          <p:cNvCxnSpPr>
            <a:stCxn id="331" idx="3"/>
            <a:endCxn id="332" idx="1"/>
          </p:cNvCxnSpPr>
          <p:nvPr/>
        </p:nvCxnSpPr>
        <p:spPr>
          <a:xfrm>
            <a:off x="3742125" y="3791000"/>
            <a:ext cx="1600200" cy="0"/>
          </a:xfrm>
          <a:prstGeom prst="straightConnector1">
            <a:avLst/>
          </a:prstGeom>
          <a:noFill/>
          <a:ln cap="flat" cmpd="sng" w="9525">
            <a:solidFill>
              <a:schemeClr val="dk2"/>
            </a:solidFill>
            <a:prstDash val="solid"/>
            <a:round/>
            <a:headEnd len="med" w="med" type="none"/>
            <a:tailEnd len="med" w="med" type="triangle"/>
          </a:ln>
        </p:spPr>
      </p:cxnSp>
      <p:sp>
        <p:nvSpPr>
          <p:cNvPr id="338" name="Google Shape;338;p42"/>
          <p:cNvSpPr/>
          <p:nvPr/>
        </p:nvSpPr>
        <p:spPr>
          <a:xfrm>
            <a:off x="5357875" y="5040575"/>
            <a:ext cx="1974825" cy="1041250"/>
          </a:xfrm>
          <a:prstGeom prst="flowChart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CH" sz="2600"/>
              <a:t>Base Model</a:t>
            </a:r>
            <a:endParaRPr sz="2600"/>
          </a:p>
        </p:txBody>
      </p:sp>
      <p:cxnSp>
        <p:nvCxnSpPr>
          <p:cNvPr id="339" name="Google Shape;339;p42"/>
          <p:cNvCxnSpPr>
            <a:stCxn id="338" idx="0"/>
            <a:endCxn id="332" idx="2"/>
          </p:cNvCxnSpPr>
          <p:nvPr/>
        </p:nvCxnSpPr>
        <p:spPr>
          <a:xfrm rot="10800000">
            <a:off x="6329688" y="4374575"/>
            <a:ext cx="15600" cy="666000"/>
          </a:xfrm>
          <a:prstGeom prst="straightConnector1">
            <a:avLst/>
          </a:prstGeom>
          <a:noFill/>
          <a:ln cap="flat" cmpd="sng" w="9525">
            <a:solidFill>
              <a:schemeClr val="dk2"/>
            </a:solidFill>
            <a:prstDash val="dot"/>
            <a:round/>
            <a:headEnd len="med" w="med" type="none"/>
            <a:tailEnd len="med" w="med" type="triangle"/>
          </a:ln>
        </p:spPr>
      </p:cxnSp>
      <p:sp>
        <p:nvSpPr>
          <p:cNvPr id="340" name="Google Shape;340;p42"/>
          <p:cNvSpPr/>
          <p:nvPr/>
        </p:nvSpPr>
        <p:spPr>
          <a:xfrm>
            <a:off x="8779938" y="1683375"/>
            <a:ext cx="1974834" cy="1113048"/>
          </a:xfrm>
          <a:prstGeom prst="flowChartMulti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de-CH" sz="2500"/>
              <a:t>Unlabelled </a:t>
            </a:r>
            <a:r>
              <a:rPr lang="de-CH" sz="2500"/>
              <a:t>Data</a:t>
            </a:r>
            <a:endParaRPr sz="2500"/>
          </a:p>
        </p:txBody>
      </p:sp>
      <p:sp>
        <p:nvSpPr>
          <p:cNvPr id="341" name="Google Shape;341;p42"/>
          <p:cNvSpPr/>
          <p:nvPr/>
        </p:nvSpPr>
        <p:spPr>
          <a:xfrm>
            <a:off x="8779938" y="3234463"/>
            <a:ext cx="1974834" cy="1113048"/>
          </a:xfrm>
          <a:prstGeom prst="flowChartMulti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de-CH" sz="2500"/>
              <a:t>Predicted Data</a:t>
            </a:r>
            <a:endParaRPr sz="2500"/>
          </a:p>
        </p:txBody>
      </p:sp>
      <p:cxnSp>
        <p:nvCxnSpPr>
          <p:cNvPr id="342" name="Google Shape;342;p42"/>
          <p:cNvCxnSpPr>
            <a:stCxn id="332" idx="3"/>
            <a:endCxn id="341" idx="1"/>
          </p:cNvCxnSpPr>
          <p:nvPr/>
        </p:nvCxnSpPr>
        <p:spPr>
          <a:xfrm>
            <a:off x="7317088" y="3790988"/>
            <a:ext cx="1462800" cy="0"/>
          </a:xfrm>
          <a:prstGeom prst="straightConnector1">
            <a:avLst/>
          </a:prstGeom>
          <a:noFill/>
          <a:ln cap="flat" cmpd="sng" w="9525">
            <a:solidFill>
              <a:schemeClr val="dk2"/>
            </a:solidFill>
            <a:prstDash val="solid"/>
            <a:round/>
            <a:headEnd len="med" w="med" type="none"/>
            <a:tailEnd len="med" w="med" type="triangle"/>
          </a:ln>
        </p:spPr>
      </p:cxnSp>
      <p:cxnSp>
        <p:nvCxnSpPr>
          <p:cNvPr id="343" name="Google Shape;343;p42"/>
          <p:cNvCxnSpPr>
            <a:stCxn id="340" idx="2"/>
            <a:endCxn id="341" idx="0"/>
          </p:cNvCxnSpPr>
          <p:nvPr/>
        </p:nvCxnSpPr>
        <p:spPr>
          <a:xfrm>
            <a:off x="9630030" y="2754272"/>
            <a:ext cx="273300" cy="480300"/>
          </a:xfrm>
          <a:prstGeom prst="straightConnector1">
            <a:avLst/>
          </a:prstGeom>
          <a:noFill/>
          <a:ln cap="flat" cmpd="sng" w="9525">
            <a:solidFill>
              <a:schemeClr val="dk2"/>
            </a:solidFill>
            <a:prstDash val="solid"/>
            <a:round/>
            <a:headEnd len="med" w="med" type="none"/>
            <a:tailEnd len="med" w="med" type="triangle"/>
          </a:ln>
        </p:spPr>
      </p:cxnSp>
      <p:sp>
        <p:nvSpPr>
          <p:cNvPr id="344" name="Google Shape;344;p42"/>
          <p:cNvSpPr/>
          <p:nvPr/>
        </p:nvSpPr>
        <p:spPr>
          <a:xfrm>
            <a:off x="4962988" y="4921275"/>
            <a:ext cx="2926200" cy="1247700"/>
          </a:xfrm>
          <a:prstGeom prst="bracketPair">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345" name="Google Shape;345;p42"/>
          <p:cNvCxnSpPr/>
          <p:nvPr/>
        </p:nvCxnSpPr>
        <p:spPr>
          <a:xfrm rot="10800000">
            <a:off x="2739125" y="4374563"/>
            <a:ext cx="15600" cy="666000"/>
          </a:xfrm>
          <a:prstGeom prst="straightConnector1">
            <a:avLst/>
          </a:prstGeom>
          <a:noFill/>
          <a:ln cap="flat" cmpd="sng" w="9525">
            <a:solidFill>
              <a:schemeClr val="dk2"/>
            </a:solidFill>
            <a:prstDash val="dot"/>
            <a:round/>
            <a:headEnd len="med" w="med" type="none"/>
            <a:tailEnd len="med" w="med" type="triangle"/>
          </a:ln>
        </p:spPr>
      </p:cxnSp>
      <p:sp>
        <p:nvSpPr>
          <p:cNvPr id="346" name="Google Shape;346;p42"/>
          <p:cNvSpPr/>
          <p:nvPr/>
        </p:nvSpPr>
        <p:spPr>
          <a:xfrm>
            <a:off x="1291625" y="4921263"/>
            <a:ext cx="2926200" cy="1247700"/>
          </a:xfrm>
          <a:prstGeom prst="bracketPair">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7" name="Google Shape;347;p42"/>
          <p:cNvSpPr/>
          <p:nvPr/>
        </p:nvSpPr>
        <p:spPr>
          <a:xfrm>
            <a:off x="1767300" y="5040675"/>
            <a:ext cx="1974825" cy="1041250"/>
          </a:xfrm>
          <a:prstGeom prst="flowChart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CH" sz="2600"/>
              <a:t>Base Model</a:t>
            </a:r>
            <a:endParaRPr sz="26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354" name="Google Shape;354;p43"/>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Mathematical representation of a token / subtoken / character</a:t>
            </a:r>
            <a:endParaRPr/>
          </a:p>
        </p:txBody>
      </p:sp>
      <p:sp>
        <p:nvSpPr>
          <p:cNvPr id="355" name="Google Shape;355;p4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Language Models</a:t>
            </a:r>
            <a:endParaRPr/>
          </a:p>
        </p:txBody>
      </p:sp>
      <p:cxnSp>
        <p:nvCxnSpPr>
          <p:cNvPr id="356" name="Google Shape;356;p43"/>
          <p:cNvCxnSpPr/>
          <p:nvPr/>
        </p:nvCxnSpPr>
        <p:spPr>
          <a:xfrm rot="10800000">
            <a:off x="1165900" y="2033450"/>
            <a:ext cx="0" cy="3779100"/>
          </a:xfrm>
          <a:prstGeom prst="straightConnector1">
            <a:avLst/>
          </a:prstGeom>
          <a:noFill/>
          <a:ln cap="flat" cmpd="sng" w="9525">
            <a:solidFill>
              <a:schemeClr val="dk2"/>
            </a:solidFill>
            <a:prstDash val="solid"/>
            <a:round/>
            <a:headEnd len="med" w="med" type="none"/>
            <a:tailEnd len="med" w="med" type="triangle"/>
          </a:ln>
        </p:spPr>
      </p:cxnSp>
      <p:cxnSp>
        <p:nvCxnSpPr>
          <p:cNvPr id="357" name="Google Shape;357;p43"/>
          <p:cNvCxnSpPr>
            <a:endCxn id="354" idx="2"/>
          </p:cNvCxnSpPr>
          <p:nvPr/>
        </p:nvCxnSpPr>
        <p:spPr>
          <a:xfrm flipH="1" rot="10800000">
            <a:off x="1156936" y="5774075"/>
            <a:ext cx="5163600" cy="38400"/>
          </a:xfrm>
          <a:prstGeom prst="straightConnector1">
            <a:avLst/>
          </a:prstGeom>
          <a:noFill/>
          <a:ln cap="flat" cmpd="sng" w="9525">
            <a:solidFill>
              <a:schemeClr val="dk2"/>
            </a:solidFill>
            <a:prstDash val="solid"/>
            <a:round/>
            <a:headEnd len="med" w="med" type="none"/>
            <a:tailEnd len="med" w="med" type="triangle"/>
          </a:ln>
        </p:spPr>
      </p:cxnSp>
      <p:sp>
        <p:nvSpPr>
          <p:cNvPr id="358" name="Google Shape;358;p43"/>
          <p:cNvSpPr/>
          <p:nvPr/>
        </p:nvSpPr>
        <p:spPr>
          <a:xfrm>
            <a:off x="2162075" y="3272200"/>
            <a:ext cx="1310700" cy="568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CH"/>
              <a:t>Germany</a:t>
            </a:r>
            <a:endParaRPr/>
          </a:p>
        </p:txBody>
      </p:sp>
      <p:sp>
        <p:nvSpPr>
          <p:cNvPr id="359" name="Google Shape;359;p43"/>
          <p:cNvSpPr/>
          <p:nvPr/>
        </p:nvSpPr>
        <p:spPr>
          <a:xfrm>
            <a:off x="1281750" y="3840988"/>
            <a:ext cx="1310700" cy="568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CH"/>
              <a:t>France</a:t>
            </a:r>
            <a:endParaRPr/>
          </a:p>
        </p:txBody>
      </p:sp>
      <p:sp>
        <p:nvSpPr>
          <p:cNvPr id="360" name="Google Shape;360;p43"/>
          <p:cNvSpPr/>
          <p:nvPr/>
        </p:nvSpPr>
        <p:spPr>
          <a:xfrm>
            <a:off x="4648350" y="4409800"/>
            <a:ext cx="1310700" cy="568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CH"/>
              <a:t>Berlin</a:t>
            </a:r>
            <a:endParaRPr/>
          </a:p>
        </p:txBody>
      </p:sp>
      <p:sp>
        <p:nvSpPr>
          <p:cNvPr id="361" name="Google Shape;361;p43"/>
          <p:cNvSpPr/>
          <p:nvPr/>
        </p:nvSpPr>
        <p:spPr>
          <a:xfrm>
            <a:off x="3768025" y="4978588"/>
            <a:ext cx="1310700" cy="568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CH"/>
              <a:t>Paris</a:t>
            </a:r>
            <a:endParaRPr/>
          </a:p>
        </p:txBody>
      </p:sp>
      <p:cxnSp>
        <p:nvCxnSpPr>
          <p:cNvPr id="362" name="Google Shape;362;p43"/>
          <p:cNvCxnSpPr>
            <a:stCxn id="359" idx="6"/>
            <a:endCxn id="361" idx="2"/>
          </p:cNvCxnSpPr>
          <p:nvPr/>
        </p:nvCxnSpPr>
        <p:spPr>
          <a:xfrm>
            <a:off x="2592450" y="4125388"/>
            <a:ext cx="1175700" cy="1137600"/>
          </a:xfrm>
          <a:prstGeom prst="straightConnector1">
            <a:avLst/>
          </a:prstGeom>
          <a:noFill/>
          <a:ln cap="flat" cmpd="sng" w="9525">
            <a:solidFill>
              <a:schemeClr val="dk2"/>
            </a:solidFill>
            <a:prstDash val="solid"/>
            <a:round/>
            <a:headEnd len="med" w="med" type="none"/>
            <a:tailEnd len="med" w="med" type="triangle"/>
          </a:ln>
        </p:spPr>
      </p:cxnSp>
      <p:cxnSp>
        <p:nvCxnSpPr>
          <p:cNvPr id="363" name="Google Shape;363;p43"/>
          <p:cNvCxnSpPr/>
          <p:nvPr/>
        </p:nvCxnSpPr>
        <p:spPr>
          <a:xfrm>
            <a:off x="3472775" y="3556588"/>
            <a:ext cx="1175700" cy="1137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4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370" name="Google Shape;370;p44"/>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Popular Embeddings:</a:t>
            </a:r>
            <a:endParaRPr/>
          </a:p>
          <a:p>
            <a:pPr indent="-393700" lvl="1" marL="914400" rtl="0" algn="l">
              <a:spcBef>
                <a:spcPts val="0"/>
              </a:spcBef>
              <a:spcAft>
                <a:spcPts val="0"/>
              </a:spcAft>
              <a:buSzPts val="2600"/>
              <a:buChar char="-"/>
            </a:pPr>
            <a:r>
              <a:rPr lang="de-CH"/>
              <a:t>word2vec (word-level)</a:t>
            </a:r>
            <a:endParaRPr/>
          </a:p>
          <a:p>
            <a:pPr indent="-393700" lvl="1" marL="914400" rtl="0" algn="l">
              <a:spcBef>
                <a:spcPts val="0"/>
              </a:spcBef>
              <a:spcAft>
                <a:spcPts val="0"/>
              </a:spcAft>
              <a:buSzPts val="2600"/>
              <a:buChar char="-"/>
            </a:pPr>
            <a:r>
              <a:rPr lang="de-CH"/>
              <a:t>fasttext (word-level + subword-information)</a:t>
            </a:r>
            <a:endParaRPr/>
          </a:p>
          <a:p>
            <a:pPr indent="-393700" lvl="1" marL="914400" rtl="0" algn="l">
              <a:spcBef>
                <a:spcPts val="0"/>
              </a:spcBef>
              <a:spcAft>
                <a:spcPts val="0"/>
              </a:spcAft>
              <a:buSzPts val="2600"/>
              <a:buChar char="-"/>
            </a:pPr>
            <a:r>
              <a:rPr lang="de-CH"/>
              <a:t>Contextualized Embeddings:</a:t>
            </a:r>
            <a:endParaRPr/>
          </a:p>
          <a:p>
            <a:pPr indent="-393700" lvl="2" marL="1371600" rtl="0" algn="l">
              <a:spcBef>
                <a:spcPts val="0"/>
              </a:spcBef>
              <a:spcAft>
                <a:spcPts val="0"/>
              </a:spcAft>
              <a:buSzPts val="2600"/>
              <a:buChar char="-"/>
            </a:pPr>
            <a:r>
              <a:rPr lang="de-CH"/>
              <a:t>contextual character-emb (Flair) (character-level)</a:t>
            </a:r>
            <a:endParaRPr/>
          </a:p>
          <a:p>
            <a:pPr indent="-393700" lvl="2" marL="1371600" rtl="0" algn="l">
              <a:spcBef>
                <a:spcPts val="0"/>
              </a:spcBef>
              <a:spcAft>
                <a:spcPts val="0"/>
              </a:spcAft>
              <a:buSzPts val="2600"/>
              <a:buChar char="-"/>
            </a:pPr>
            <a:r>
              <a:rPr lang="de-CH"/>
              <a:t>Transformers (BERT) (WordPiece-level)</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Trained by learning to predict likely words correctly from context (strongly simplified)</a:t>
            </a:r>
            <a:endParaRPr/>
          </a:p>
        </p:txBody>
      </p:sp>
      <p:sp>
        <p:nvSpPr>
          <p:cNvPr id="371" name="Google Shape;371;p4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Language Models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378" name="Google Shape;378;p45"/>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600"/>
              </a:spcAft>
              <a:buNone/>
            </a:pPr>
            <a:r>
              <a:t/>
            </a:r>
            <a:endParaRPr/>
          </a:p>
        </p:txBody>
      </p:sp>
      <p:sp>
        <p:nvSpPr>
          <p:cNvPr id="379" name="Google Shape;379;p4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Contextual Character Embeddings</a:t>
            </a:r>
            <a:endParaRPr/>
          </a:p>
        </p:txBody>
      </p:sp>
      <p:pic>
        <p:nvPicPr>
          <p:cNvPr id="380" name="Google Shape;380;p45"/>
          <p:cNvPicPr preferRelativeResize="0"/>
          <p:nvPr/>
        </p:nvPicPr>
        <p:blipFill>
          <a:blip r:embed="rId3">
            <a:alphaModFix/>
          </a:blip>
          <a:stretch>
            <a:fillRect/>
          </a:stretch>
        </p:blipFill>
        <p:spPr>
          <a:xfrm>
            <a:off x="1062727" y="1422875"/>
            <a:ext cx="10294595" cy="43512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387" name="Google Shape;387;p46"/>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600"/>
              </a:spcAft>
              <a:buNone/>
            </a:pPr>
            <a:r>
              <a:t/>
            </a:r>
            <a:endParaRPr/>
          </a:p>
        </p:txBody>
      </p:sp>
      <p:sp>
        <p:nvSpPr>
          <p:cNvPr id="388" name="Google Shape;388;p4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BERT (Transformer)</a:t>
            </a:r>
            <a:endParaRPr/>
          </a:p>
        </p:txBody>
      </p:sp>
      <p:pic>
        <p:nvPicPr>
          <p:cNvPr id="389" name="Google Shape;389;p46"/>
          <p:cNvPicPr preferRelativeResize="0"/>
          <p:nvPr/>
        </p:nvPicPr>
        <p:blipFill>
          <a:blip r:embed="rId3">
            <a:alphaModFix/>
          </a:blip>
          <a:stretch>
            <a:fillRect/>
          </a:stretch>
        </p:blipFill>
        <p:spPr>
          <a:xfrm>
            <a:off x="0" y="1591562"/>
            <a:ext cx="12192000" cy="401383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396" name="Google Shape;396;p47"/>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Typical Format: BIO(ES)</a:t>
            </a:r>
            <a:endParaRPr/>
          </a:p>
          <a:p>
            <a:pPr indent="0" lvl="0" marL="0" rtl="0" algn="l">
              <a:spcBef>
                <a:spcPts val="1000"/>
              </a:spcBef>
              <a:spcAft>
                <a:spcPts val="0"/>
              </a:spcAft>
              <a:buNone/>
            </a:pPr>
            <a:r>
              <a:t/>
            </a:r>
            <a:endParaRPr/>
          </a:p>
          <a:p>
            <a:pPr indent="0" lvl="0" marL="0" rtl="0" algn="l">
              <a:spcBef>
                <a:spcPts val="1000"/>
              </a:spcBef>
              <a:spcAft>
                <a:spcPts val="600"/>
              </a:spcAft>
              <a:buNone/>
            </a:pPr>
            <a:r>
              <a:t/>
            </a:r>
            <a:endParaRPr/>
          </a:p>
        </p:txBody>
      </p:sp>
      <p:sp>
        <p:nvSpPr>
          <p:cNvPr id="397" name="Google Shape;397;p4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lnSpc>
                <a:spcPct val="100000"/>
              </a:lnSpc>
              <a:spcBef>
                <a:spcPts val="1000"/>
              </a:spcBef>
              <a:spcAft>
                <a:spcPts val="600"/>
              </a:spcAft>
              <a:buNone/>
            </a:pPr>
            <a:r>
              <a:rPr lang="de-CH"/>
              <a:t>Labelled Data Format</a:t>
            </a:r>
            <a:endParaRPr/>
          </a:p>
        </p:txBody>
      </p:sp>
      <p:graphicFrame>
        <p:nvGraphicFramePr>
          <p:cNvPr id="398" name="Google Shape;398;p47"/>
          <p:cNvGraphicFramePr/>
          <p:nvPr/>
        </p:nvGraphicFramePr>
        <p:xfrm>
          <a:off x="5479650" y="1295700"/>
          <a:ext cx="3000000" cy="3000000"/>
        </p:xfrm>
        <a:graphic>
          <a:graphicData uri="http://schemas.openxmlformats.org/drawingml/2006/table">
            <a:tbl>
              <a:tblPr>
                <a:noFill/>
                <a:tableStyleId>{3EB5F62E-CC28-4B71-8BD5-BB0897BDAB48}</a:tableStyleId>
              </a:tblPr>
              <a:tblGrid>
                <a:gridCol w="3025075"/>
                <a:gridCol w="3025075"/>
              </a:tblGrid>
              <a:tr h="604050">
                <a:tc>
                  <a:txBody>
                    <a:bodyPr/>
                    <a:lstStyle/>
                    <a:p>
                      <a:pPr indent="0" lvl="0" marL="0" rtl="0" algn="l">
                        <a:spcBef>
                          <a:spcPts val="0"/>
                        </a:spcBef>
                        <a:spcAft>
                          <a:spcPts val="0"/>
                        </a:spcAft>
                        <a:buNone/>
                      </a:pPr>
                      <a:r>
                        <a:rPr lang="de-CH" sz="2600"/>
                        <a:t>Symon</a:t>
                      </a:r>
                      <a:endParaRPr sz="2600"/>
                    </a:p>
                  </a:txBody>
                  <a:tcPr marT="91425" marB="91425" marR="91425" marL="91425"/>
                </a:tc>
                <a:tc>
                  <a:txBody>
                    <a:bodyPr/>
                    <a:lstStyle/>
                    <a:p>
                      <a:pPr indent="0" lvl="0" marL="0" rtl="0" algn="l">
                        <a:spcBef>
                          <a:spcPts val="0"/>
                        </a:spcBef>
                        <a:spcAft>
                          <a:spcPts val="0"/>
                        </a:spcAft>
                        <a:buNone/>
                      </a:pPr>
                      <a:r>
                        <a:rPr lang="de-CH" sz="2600"/>
                        <a:t>B-PER</a:t>
                      </a:r>
                      <a:endParaRPr sz="2600"/>
                    </a:p>
                  </a:txBody>
                  <a:tcPr marT="91425" marB="91425" marR="91425" marL="91425"/>
                </a:tc>
              </a:tr>
              <a:tr h="604050">
                <a:tc>
                  <a:txBody>
                    <a:bodyPr/>
                    <a:lstStyle/>
                    <a:p>
                      <a:pPr indent="0" lvl="0" marL="0" rtl="0" algn="l">
                        <a:spcBef>
                          <a:spcPts val="0"/>
                        </a:spcBef>
                        <a:spcAft>
                          <a:spcPts val="0"/>
                        </a:spcAft>
                        <a:buNone/>
                      </a:pPr>
                      <a:r>
                        <a:rPr lang="de-CH" sz="2600"/>
                        <a:t>Sumer</a:t>
                      </a:r>
                      <a:endParaRPr sz="2600"/>
                    </a:p>
                  </a:txBody>
                  <a:tcPr marT="91425" marB="91425" marR="91425" marL="91425"/>
                </a:tc>
                <a:tc>
                  <a:txBody>
                    <a:bodyPr/>
                    <a:lstStyle/>
                    <a:p>
                      <a:pPr indent="0" lvl="0" marL="0" rtl="0" algn="l">
                        <a:spcBef>
                          <a:spcPts val="0"/>
                        </a:spcBef>
                        <a:spcAft>
                          <a:spcPts val="0"/>
                        </a:spcAft>
                        <a:buNone/>
                      </a:pPr>
                      <a:r>
                        <a:rPr lang="de-CH" sz="2600"/>
                        <a:t>I-PER</a:t>
                      </a:r>
                      <a:endParaRPr sz="2600"/>
                    </a:p>
                  </a:txBody>
                  <a:tcPr marT="91425" marB="91425" marR="91425" marL="91425"/>
                </a:tc>
              </a:tr>
              <a:tr h="604050">
                <a:tc>
                  <a:txBody>
                    <a:bodyPr/>
                    <a:lstStyle/>
                    <a:p>
                      <a:pPr indent="0" lvl="0" marL="0" rtl="0" algn="l">
                        <a:spcBef>
                          <a:spcPts val="0"/>
                        </a:spcBef>
                        <a:spcAft>
                          <a:spcPts val="0"/>
                        </a:spcAft>
                        <a:buNone/>
                      </a:pPr>
                      <a:r>
                        <a:rPr lang="de-CH" sz="2600"/>
                        <a:t>the</a:t>
                      </a:r>
                      <a:endParaRPr sz="2600"/>
                    </a:p>
                  </a:txBody>
                  <a:tcPr marT="91425" marB="91425" marR="91425" marL="91425"/>
                </a:tc>
                <a:tc>
                  <a:txBody>
                    <a:bodyPr/>
                    <a:lstStyle/>
                    <a:p>
                      <a:pPr indent="0" lvl="0" marL="0" rtl="0" algn="l">
                        <a:spcBef>
                          <a:spcPts val="0"/>
                        </a:spcBef>
                        <a:spcAft>
                          <a:spcPts val="0"/>
                        </a:spcAft>
                        <a:buNone/>
                      </a:pPr>
                      <a:r>
                        <a:rPr lang="de-CH" sz="2600"/>
                        <a:t>I-PER</a:t>
                      </a:r>
                      <a:endParaRPr sz="2600"/>
                    </a:p>
                  </a:txBody>
                  <a:tcPr marT="91425" marB="91425" marR="91425" marL="91425"/>
                </a:tc>
              </a:tr>
              <a:tr h="604050">
                <a:tc>
                  <a:txBody>
                    <a:bodyPr/>
                    <a:lstStyle/>
                    <a:p>
                      <a:pPr indent="0" lvl="0" marL="0" rtl="0" algn="l">
                        <a:spcBef>
                          <a:spcPts val="0"/>
                        </a:spcBef>
                        <a:spcAft>
                          <a:spcPts val="0"/>
                        </a:spcAft>
                        <a:buNone/>
                      </a:pPr>
                      <a:r>
                        <a:rPr lang="de-CH" sz="2600"/>
                        <a:t>baker</a:t>
                      </a:r>
                      <a:endParaRPr sz="2600"/>
                    </a:p>
                  </a:txBody>
                  <a:tcPr marT="91425" marB="91425" marR="91425" marL="91425"/>
                </a:tc>
                <a:tc>
                  <a:txBody>
                    <a:bodyPr/>
                    <a:lstStyle/>
                    <a:p>
                      <a:pPr indent="0" lvl="0" marL="0" rtl="0" algn="l">
                        <a:spcBef>
                          <a:spcPts val="0"/>
                        </a:spcBef>
                        <a:spcAft>
                          <a:spcPts val="0"/>
                        </a:spcAft>
                        <a:buNone/>
                      </a:pPr>
                      <a:r>
                        <a:rPr lang="de-CH" sz="2600"/>
                        <a:t>E-PER</a:t>
                      </a:r>
                      <a:endParaRPr sz="2600"/>
                    </a:p>
                  </a:txBody>
                  <a:tcPr marT="91425" marB="91425" marR="91425" marL="91425"/>
                </a:tc>
              </a:tr>
              <a:tr h="604050">
                <a:tc>
                  <a:txBody>
                    <a:bodyPr/>
                    <a:lstStyle/>
                    <a:p>
                      <a:pPr indent="0" lvl="0" marL="0" rtl="0" algn="l">
                        <a:spcBef>
                          <a:spcPts val="0"/>
                        </a:spcBef>
                        <a:spcAft>
                          <a:spcPts val="0"/>
                        </a:spcAft>
                        <a:buNone/>
                      </a:pPr>
                      <a:r>
                        <a:rPr lang="de-CH" sz="2600"/>
                        <a:t>lives</a:t>
                      </a:r>
                      <a:endParaRPr sz="2600"/>
                    </a:p>
                  </a:txBody>
                  <a:tcPr marT="91425" marB="91425" marR="91425" marL="91425"/>
                </a:tc>
                <a:tc>
                  <a:txBody>
                    <a:bodyPr/>
                    <a:lstStyle/>
                    <a:p>
                      <a:pPr indent="0" lvl="0" marL="0" rtl="0" algn="l">
                        <a:spcBef>
                          <a:spcPts val="0"/>
                        </a:spcBef>
                        <a:spcAft>
                          <a:spcPts val="0"/>
                        </a:spcAft>
                        <a:buNone/>
                      </a:pPr>
                      <a:r>
                        <a:rPr lang="de-CH" sz="2600"/>
                        <a:t>O</a:t>
                      </a:r>
                      <a:endParaRPr sz="2600"/>
                    </a:p>
                  </a:txBody>
                  <a:tcPr marT="91425" marB="91425" marR="91425" marL="91425"/>
                </a:tc>
              </a:tr>
              <a:tr h="580875">
                <a:tc>
                  <a:txBody>
                    <a:bodyPr/>
                    <a:lstStyle/>
                    <a:p>
                      <a:pPr indent="0" lvl="0" marL="0" rtl="0" algn="l">
                        <a:spcBef>
                          <a:spcPts val="0"/>
                        </a:spcBef>
                        <a:spcAft>
                          <a:spcPts val="0"/>
                        </a:spcAft>
                        <a:buNone/>
                      </a:pPr>
                      <a:r>
                        <a:rPr lang="de-CH" sz="2600"/>
                        <a:t>at</a:t>
                      </a:r>
                      <a:endParaRPr sz="2600"/>
                    </a:p>
                  </a:txBody>
                  <a:tcPr marT="91425" marB="91425" marR="91425" marL="91425"/>
                </a:tc>
                <a:tc>
                  <a:txBody>
                    <a:bodyPr/>
                    <a:lstStyle/>
                    <a:p>
                      <a:pPr indent="0" lvl="0" marL="0" rtl="0" algn="l">
                        <a:spcBef>
                          <a:spcPts val="0"/>
                        </a:spcBef>
                        <a:spcAft>
                          <a:spcPts val="0"/>
                        </a:spcAft>
                        <a:buNone/>
                      </a:pPr>
                      <a:r>
                        <a:rPr lang="de-CH" sz="2600"/>
                        <a:t>O</a:t>
                      </a:r>
                      <a:endParaRPr sz="2600"/>
                    </a:p>
                  </a:txBody>
                  <a:tcPr marT="91425" marB="91425" marR="91425" marL="91425"/>
                </a:tc>
              </a:tr>
              <a:tr h="580875">
                <a:tc>
                  <a:txBody>
                    <a:bodyPr/>
                    <a:lstStyle/>
                    <a:p>
                      <a:pPr indent="0" lvl="0" marL="0" rtl="0" algn="l">
                        <a:spcBef>
                          <a:spcPts val="0"/>
                        </a:spcBef>
                        <a:spcAft>
                          <a:spcPts val="0"/>
                        </a:spcAft>
                        <a:buNone/>
                      </a:pPr>
                      <a:r>
                        <a:rPr lang="de-CH" sz="2600"/>
                        <a:t>the</a:t>
                      </a:r>
                      <a:endParaRPr sz="26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de-CH" sz="2600"/>
                        <a:t>O</a:t>
                      </a:r>
                      <a:endParaRPr sz="2600"/>
                    </a:p>
                  </a:txBody>
                  <a:tcPr marT="91425" marB="91425" marR="91425" marL="91425">
                    <a:lnB cap="flat" cmpd="sng" w="9525">
                      <a:solidFill>
                        <a:srgbClr val="9E9E9E"/>
                      </a:solidFill>
                      <a:prstDash val="solid"/>
                      <a:round/>
                      <a:headEnd len="sm" w="sm" type="none"/>
                      <a:tailEnd len="sm" w="sm" type="none"/>
                    </a:lnB>
                  </a:tcPr>
                </a:tc>
              </a:tr>
              <a:tr h="580875">
                <a:tc>
                  <a:txBody>
                    <a:bodyPr/>
                    <a:lstStyle/>
                    <a:p>
                      <a:pPr indent="0" lvl="0" marL="0" rtl="0" algn="l">
                        <a:spcBef>
                          <a:spcPts val="0"/>
                        </a:spcBef>
                        <a:spcAft>
                          <a:spcPts val="0"/>
                        </a:spcAft>
                        <a:buNone/>
                      </a:pPr>
                      <a:r>
                        <a:rPr lang="de-CH" sz="2600"/>
                        <a:t>Yengassen</a:t>
                      </a:r>
                      <a:endParaRPr sz="2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de-CH" sz="2600"/>
                        <a:t>S-LOC</a:t>
                      </a:r>
                      <a:endParaRPr sz="2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05" name="Google Shape;405;p48"/>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600"/>
              </a:spcAft>
              <a:buNone/>
            </a:pPr>
            <a:r>
              <a:t/>
            </a:r>
            <a:endParaRPr/>
          </a:p>
        </p:txBody>
      </p:sp>
      <p:sp>
        <p:nvSpPr>
          <p:cNvPr id="406" name="Google Shape;406;p4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Flair Sequence Tagging Architecture</a:t>
            </a:r>
            <a:endParaRPr/>
          </a:p>
        </p:txBody>
      </p:sp>
      <p:pic>
        <p:nvPicPr>
          <p:cNvPr id="407" name="Google Shape;407;p48"/>
          <p:cNvPicPr preferRelativeResize="0"/>
          <p:nvPr/>
        </p:nvPicPr>
        <p:blipFill>
          <a:blip r:embed="rId3">
            <a:alphaModFix/>
          </a:blip>
          <a:stretch>
            <a:fillRect/>
          </a:stretch>
        </p:blipFill>
        <p:spPr>
          <a:xfrm>
            <a:off x="1583413" y="1040575"/>
            <a:ext cx="9025175" cy="54034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14" name="Google Shape;414;p49"/>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600"/>
              </a:spcAft>
              <a:buNone/>
            </a:pPr>
            <a:r>
              <a:t/>
            </a:r>
            <a:endParaRPr/>
          </a:p>
        </p:txBody>
      </p:sp>
      <p:sp>
        <p:nvSpPr>
          <p:cNvPr id="415" name="Google Shape;415;p4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Bi-LSTM + CRF (Huang et al. 2015)</a:t>
            </a:r>
            <a:endParaRPr/>
          </a:p>
        </p:txBody>
      </p:sp>
      <p:pic>
        <p:nvPicPr>
          <p:cNvPr id="416" name="Google Shape;416;p49"/>
          <p:cNvPicPr preferRelativeResize="0"/>
          <p:nvPr/>
        </p:nvPicPr>
        <p:blipFill>
          <a:blip r:embed="rId3">
            <a:alphaModFix/>
          </a:blip>
          <a:stretch>
            <a:fillRect/>
          </a:stretch>
        </p:blipFill>
        <p:spPr>
          <a:xfrm>
            <a:off x="1062725" y="1422875"/>
            <a:ext cx="8153007" cy="43512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5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23" name="Google Shape;423;p50"/>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600"/>
              </a:spcAft>
              <a:buNone/>
            </a:pPr>
            <a:r>
              <a:t/>
            </a:r>
            <a:endParaRPr/>
          </a:p>
        </p:txBody>
      </p:sp>
      <p:sp>
        <p:nvSpPr>
          <p:cNvPr id="424" name="Google Shape;424;p5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Transformer Sequence Tagging Arch.</a:t>
            </a:r>
            <a:endParaRPr/>
          </a:p>
        </p:txBody>
      </p:sp>
      <p:pic>
        <p:nvPicPr>
          <p:cNvPr id="425" name="Google Shape;425;p50"/>
          <p:cNvPicPr preferRelativeResize="0"/>
          <p:nvPr/>
        </p:nvPicPr>
        <p:blipFill>
          <a:blip r:embed="rId3">
            <a:alphaModFix/>
          </a:blip>
          <a:stretch>
            <a:fillRect/>
          </a:stretch>
        </p:blipFill>
        <p:spPr>
          <a:xfrm>
            <a:off x="0" y="1504320"/>
            <a:ext cx="12192001" cy="418830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5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32" name="Google Shape;432;p51"/>
          <p:cNvSpPr txBox="1"/>
          <p:nvPr>
            <p:ph idx="1" type="body"/>
          </p:nvPr>
        </p:nvSpPr>
        <p:spPr>
          <a:xfrm>
            <a:off x="1062725" y="5024375"/>
            <a:ext cx="10515600" cy="749700"/>
          </a:xfrm>
          <a:prstGeom prst="rect">
            <a:avLst/>
          </a:prstGeom>
        </p:spPr>
        <p:txBody>
          <a:bodyPr anchorCtr="0" anchor="t" bIns="45700" lIns="91425" spcFirstLastPara="1" rIns="91425" wrap="square" tIns="45700">
            <a:noAutofit/>
          </a:bodyPr>
          <a:lstStyle/>
          <a:p>
            <a:pPr indent="0" lvl="0" marL="0" rtl="0" algn="l">
              <a:spcBef>
                <a:spcPts val="1000"/>
              </a:spcBef>
              <a:spcAft>
                <a:spcPts val="600"/>
              </a:spcAft>
              <a:buNone/>
            </a:pPr>
            <a:r>
              <a:rPr lang="de-CH" sz="1400"/>
              <a:t>Source: Wang et al. 2023</a:t>
            </a:r>
            <a:endParaRPr sz="1400"/>
          </a:p>
        </p:txBody>
      </p:sp>
      <p:sp>
        <p:nvSpPr>
          <p:cNvPr id="433" name="Google Shape;433;p5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Generative AI (LLMs)</a:t>
            </a:r>
            <a:endParaRPr/>
          </a:p>
        </p:txBody>
      </p:sp>
      <p:pic>
        <p:nvPicPr>
          <p:cNvPr id="434" name="Google Shape;434;p51"/>
          <p:cNvPicPr preferRelativeResize="0"/>
          <p:nvPr/>
        </p:nvPicPr>
        <p:blipFill>
          <a:blip r:embed="rId3">
            <a:alphaModFix/>
          </a:blip>
          <a:stretch>
            <a:fillRect/>
          </a:stretch>
        </p:blipFill>
        <p:spPr>
          <a:xfrm>
            <a:off x="1062725" y="1422876"/>
            <a:ext cx="10515601" cy="340249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177" name="Google Shape;177;p25"/>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lnSpc>
                <a:spcPct val="150000"/>
              </a:lnSpc>
              <a:spcBef>
                <a:spcPts val="1000"/>
              </a:spcBef>
              <a:spcAft>
                <a:spcPts val="0"/>
              </a:spcAft>
              <a:buClr>
                <a:schemeClr val="dk1"/>
              </a:buClr>
              <a:buSzPts val="1100"/>
              <a:buFont typeface="Arial"/>
              <a:buNone/>
            </a:pPr>
            <a:r>
              <a:rPr lang="de-CH"/>
              <a:t>Enneli Ebin and Lienhart Mornach the butcher as representative of Ulin Mornach, Ulrich Mornachs son and mentioned Ennelis son, sell Symon Sumer the baker and his wife Clara the house which is called Lemlis Hus located at Yengassen between the houses Zum Agstein on one side and the Roten Hus to the other, at the backside touching S. Martinshof, paying interest to the diocese 2 lb &amp; 2 bags of grain to the church S. Martin, otherwise free, for 625 fl.</a:t>
            </a:r>
            <a:endParaRPr/>
          </a:p>
        </p:txBody>
      </p:sp>
      <p:sp>
        <p:nvSpPr>
          <p:cNvPr id="178" name="Google Shape;178;p2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A typical document of the HLRB</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5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41" name="Google Shape;441;p52"/>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Training from scratch</a:t>
            </a:r>
            <a:endParaRPr/>
          </a:p>
          <a:p>
            <a:pPr indent="-393700" lvl="1" marL="914400" rtl="0" algn="l">
              <a:spcBef>
                <a:spcPts val="0"/>
              </a:spcBef>
              <a:spcAft>
                <a:spcPts val="0"/>
              </a:spcAft>
              <a:buSzPts val="2600"/>
              <a:buChar char="-"/>
            </a:pPr>
            <a:r>
              <a:rPr lang="de-CH"/>
              <a:t>Own training data needed</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Finetuning</a:t>
            </a:r>
            <a:endParaRPr/>
          </a:p>
          <a:p>
            <a:pPr indent="-393700" lvl="1" marL="914400" rtl="0" algn="l">
              <a:spcBef>
                <a:spcPts val="0"/>
              </a:spcBef>
              <a:spcAft>
                <a:spcPts val="0"/>
              </a:spcAft>
              <a:buSzPts val="2600"/>
              <a:buChar char="-"/>
            </a:pPr>
            <a:r>
              <a:rPr lang="de-CH"/>
              <a:t>Own training data needed</a:t>
            </a:r>
            <a:endParaRPr/>
          </a:p>
          <a:p>
            <a:pPr indent="-393700" lvl="1" marL="914400" rtl="0" algn="l">
              <a:spcBef>
                <a:spcPts val="0"/>
              </a:spcBef>
              <a:spcAft>
                <a:spcPts val="0"/>
              </a:spcAft>
              <a:buSzPts val="2600"/>
              <a:buChar char="-"/>
            </a:pPr>
            <a:r>
              <a:rPr lang="de-CH"/>
              <a:t>Harness the power of a pre-trained model</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Few-Shot Learning</a:t>
            </a:r>
            <a:endParaRPr/>
          </a:p>
          <a:p>
            <a:pPr indent="-393700" lvl="1" marL="914400" rtl="0" algn="l">
              <a:spcBef>
                <a:spcPts val="0"/>
              </a:spcBef>
              <a:spcAft>
                <a:spcPts val="0"/>
              </a:spcAft>
              <a:buSzPts val="2600"/>
              <a:buChar char="-"/>
            </a:pPr>
            <a:r>
              <a:rPr lang="de-CH"/>
              <a:t>Only show a few examples to “explain” the task to the model</a:t>
            </a:r>
            <a:endParaRPr/>
          </a:p>
          <a:p>
            <a:pPr indent="-393700" lvl="1" marL="914400" rtl="0" algn="l">
              <a:spcBef>
                <a:spcPts val="0"/>
              </a:spcBef>
              <a:spcAft>
                <a:spcPts val="0"/>
              </a:spcAft>
              <a:buSzPts val="2600"/>
              <a:buChar char="-"/>
            </a:pPr>
            <a:r>
              <a:rPr lang="de-CH"/>
              <a:t>Harness the power of a pre-trained model</a:t>
            </a:r>
            <a:endParaRPr/>
          </a:p>
          <a:p>
            <a:pPr indent="0" lvl="0" marL="0" rtl="0" algn="l">
              <a:spcBef>
                <a:spcPts val="1000"/>
              </a:spcBef>
              <a:spcAft>
                <a:spcPts val="600"/>
              </a:spcAft>
              <a:buNone/>
            </a:pPr>
            <a:r>
              <a:t/>
            </a:r>
            <a:endParaRPr/>
          </a:p>
        </p:txBody>
      </p:sp>
      <p:sp>
        <p:nvSpPr>
          <p:cNvPr id="442" name="Google Shape;442;p5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Main Training Strategies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49" name="Google Shape;449;p53"/>
          <p:cNvSpPr txBox="1"/>
          <p:nvPr>
            <p:ph idx="1" type="body"/>
          </p:nvPr>
        </p:nvSpPr>
        <p:spPr>
          <a:xfrm>
            <a:off x="1062725" y="5024300"/>
            <a:ext cx="10515600" cy="1419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Recall → TP / (TP + FN)</a:t>
            </a:r>
            <a:endParaRPr/>
          </a:p>
          <a:p>
            <a:pPr indent="0" lvl="0" marL="0" rtl="0" algn="l">
              <a:spcBef>
                <a:spcPts val="1000"/>
              </a:spcBef>
              <a:spcAft>
                <a:spcPts val="0"/>
              </a:spcAft>
              <a:buNone/>
            </a:pPr>
            <a:r>
              <a:rPr lang="de-CH"/>
              <a:t>Precision → TP / (TP + FP)</a:t>
            </a:r>
            <a:endParaRPr/>
          </a:p>
          <a:p>
            <a:pPr indent="0" lvl="0" marL="0" rtl="0" algn="l">
              <a:spcBef>
                <a:spcPts val="1000"/>
              </a:spcBef>
              <a:spcAft>
                <a:spcPts val="600"/>
              </a:spcAft>
              <a:buNone/>
            </a:pPr>
            <a:r>
              <a:rPr lang="de-CH"/>
              <a:t>F-Score → 2 * ((Recall * Precision) / (Recall + Precision))</a:t>
            </a:r>
            <a:endParaRPr/>
          </a:p>
        </p:txBody>
      </p:sp>
      <p:sp>
        <p:nvSpPr>
          <p:cNvPr id="450" name="Google Shape;450;p5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Evaluation Metrics</a:t>
            </a:r>
            <a:endParaRPr/>
          </a:p>
        </p:txBody>
      </p:sp>
      <p:graphicFrame>
        <p:nvGraphicFramePr>
          <p:cNvPr id="451" name="Google Shape;451;p53"/>
          <p:cNvGraphicFramePr/>
          <p:nvPr/>
        </p:nvGraphicFramePr>
        <p:xfrm>
          <a:off x="910650" y="1317300"/>
          <a:ext cx="3000000" cy="3000000"/>
        </p:xfrm>
        <a:graphic>
          <a:graphicData uri="http://schemas.openxmlformats.org/drawingml/2006/table">
            <a:tbl>
              <a:tblPr>
                <a:noFill/>
                <a:tableStyleId>{3EB5F62E-CC28-4B71-8BD5-BB0897BDAB48}</a:tableStyleId>
              </a:tblPr>
              <a:tblGrid>
                <a:gridCol w="3442950"/>
                <a:gridCol w="3442950"/>
                <a:gridCol w="3442950"/>
              </a:tblGrid>
              <a:tr h="718425">
                <a:tc>
                  <a:txBody>
                    <a:bodyPr/>
                    <a:lstStyle/>
                    <a:p>
                      <a:pPr indent="0" lvl="0" marL="0" rtl="0" algn="l">
                        <a:spcBef>
                          <a:spcPts val="0"/>
                        </a:spcBef>
                        <a:spcAft>
                          <a:spcPts val="0"/>
                        </a:spcAft>
                        <a:buNone/>
                      </a:pPr>
                      <a:r>
                        <a:rPr lang="de-CH" sz="2600"/>
                        <a:t>Ground Truth</a:t>
                      </a:r>
                      <a:endParaRPr sz="2600"/>
                    </a:p>
                  </a:txBody>
                  <a:tcPr marT="91425" marB="91425" marR="91425" marL="91425"/>
                </a:tc>
                <a:tc>
                  <a:txBody>
                    <a:bodyPr/>
                    <a:lstStyle/>
                    <a:p>
                      <a:pPr indent="0" lvl="0" marL="0" rtl="0" algn="l">
                        <a:spcBef>
                          <a:spcPts val="0"/>
                        </a:spcBef>
                        <a:spcAft>
                          <a:spcPts val="0"/>
                        </a:spcAft>
                        <a:buNone/>
                      </a:pPr>
                      <a:r>
                        <a:rPr lang="de-CH" sz="2600"/>
                        <a:t>Prediction</a:t>
                      </a:r>
                      <a:endParaRPr sz="2600"/>
                    </a:p>
                  </a:txBody>
                  <a:tcPr marT="91425" marB="91425" marR="91425" marL="91425"/>
                </a:tc>
                <a:tc>
                  <a:txBody>
                    <a:bodyPr/>
                    <a:lstStyle/>
                    <a:p>
                      <a:pPr indent="0" lvl="0" marL="0" rtl="0" algn="l">
                        <a:spcBef>
                          <a:spcPts val="0"/>
                        </a:spcBef>
                        <a:spcAft>
                          <a:spcPts val="0"/>
                        </a:spcAft>
                        <a:buNone/>
                      </a:pPr>
                      <a:r>
                        <a:rPr lang="de-CH" sz="2600"/>
                        <a:t>Counts as</a:t>
                      </a:r>
                      <a:endParaRPr sz="2600"/>
                    </a:p>
                  </a:txBody>
                  <a:tcPr marT="91425" marB="91425" marR="91425" marL="91425"/>
                </a:tc>
              </a:tr>
              <a:tr h="718425">
                <a:tc>
                  <a:txBody>
                    <a:bodyPr/>
                    <a:lstStyle/>
                    <a:p>
                      <a:pPr indent="0" lvl="0" marL="0" rtl="0" algn="l">
                        <a:spcBef>
                          <a:spcPts val="0"/>
                        </a:spcBef>
                        <a:spcAft>
                          <a:spcPts val="0"/>
                        </a:spcAft>
                        <a:buNone/>
                      </a:pPr>
                      <a:r>
                        <a:rPr lang="de-CH" sz="2600"/>
                        <a:t>PER</a:t>
                      </a:r>
                      <a:endParaRPr sz="2600"/>
                    </a:p>
                  </a:txBody>
                  <a:tcPr marT="91425" marB="91425" marR="91425" marL="91425"/>
                </a:tc>
                <a:tc>
                  <a:txBody>
                    <a:bodyPr/>
                    <a:lstStyle/>
                    <a:p>
                      <a:pPr indent="0" lvl="0" marL="0" rtl="0" algn="l">
                        <a:spcBef>
                          <a:spcPts val="0"/>
                        </a:spcBef>
                        <a:spcAft>
                          <a:spcPts val="0"/>
                        </a:spcAft>
                        <a:buNone/>
                      </a:pPr>
                      <a:r>
                        <a:rPr lang="de-CH" sz="2600"/>
                        <a:t>PER</a:t>
                      </a:r>
                      <a:endParaRPr sz="2600"/>
                    </a:p>
                  </a:txBody>
                  <a:tcPr marT="91425" marB="91425" marR="91425" marL="91425"/>
                </a:tc>
                <a:tc>
                  <a:txBody>
                    <a:bodyPr/>
                    <a:lstStyle/>
                    <a:p>
                      <a:pPr indent="0" lvl="0" marL="0" rtl="0" algn="l">
                        <a:spcBef>
                          <a:spcPts val="0"/>
                        </a:spcBef>
                        <a:spcAft>
                          <a:spcPts val="0"/>
                        </a:spcAft>
                        <a:buNone/>
                      </a:pPr>
                      <a:r>
                        <a:rPr lang="de-CH" sz="2600"/>
                        <a:t>True Positive</a:t>
                      </a:r>
                      <a:endParaRPr sz="2600"/>
                    </a:p>
                  </a:txBody>
                  <a:tcPr marT="91425" marB="91425" marR="91425" marL="91425"/>
                </a:tc>
              </a:tr>
              <a:tr h="718425">
                <a:tc>
                  <a:txBody>
                    <a:bodyPr/>
                    <a:lstStyle/>
                    <a:p>
                      <a:pPr indent="0" lvl="0" marL="0" rtl="0" algn="l">
                        <a:spcBef>
                          <a:spcPts val="0"/>
                        </a:spcBef>
                        <a:spcAft>
                          <a:spcPts val="0"/>
                        </a:spcAft>
                        <a:buNone/>
                      </a:pPr>
                      <a:r>
                        <a:rPr lang="de-CH" sz="2600"/>
                        <a:t>O</a:t>
                      </a:r>
                      <a:endParaRPr sz="2600"/>
                    </a:p>
                  </a:txBody>
                  <a:tcPr marT="91425" marB="91425" marR="91425" marL="91425"/>
                </a:tc>
                <a:tc>
                  <a:txBody>
                    <a:bodyPr/>
                    <a:lstStyle/>
                    <a:p>
                      <a:pPr indent="0" lvl="0" marL="0" rtl="0" algn="l">
                        <a:spcBef>
                          <a:spcPts val="0"/>
                        </a:spcBef>
                        <a:spcAft>
                          <a:spcPts val="0"/>
                        </a:spcAft>
                        <a:buNone/>
                      </a:pPr>
                      <a:r>
                        <a:rPr lang="de-CH" sz="2600"/>
                        <a:t>O</a:t>
                      </a:r>
                      <a:endParaRPr sz="2600"/>
                    </a:p>
                  </a:txBody>
                  <a:tcPr marT="91425" marB="91425" marR="91425" marL="91425"/>
                </a:tc>
                <a:tc>
                  <a:txBody>
                    <a:bodyPr/>
                    <a:lstStyle/>
                    <a:p>
                      <a:pPr indent="0" lvl="0" marL="0" rtl="0" algn="l">
                        <a:spcBef>
                          <a:spcPts val="0"/>
                        </a:spcBef>
                        <a:spcAft>
                          <a:spcPts val="0"/>
                        </a:spcAft>
                        <a:buNone/>
                      </a:pPr>
                      <a:r>
                        <a:rPr lang="de-CH" sz="2600"/>
                        <a:t>True Negative</a:t>
                      </a:r>
                      <a:endParaRPr sz="2600"/>
                    </a:p>
                  </a:txBody>
                  <a:tcPr marT="91425" marB="91425" marR="91425" marL="91425"/>
                </a:tc>
              </a:tr>
              <a:tr h="718425">
                <a:tc>
                  <a:txBody>
                    <a:bodyPr/>
                    <a:lstStyle/>
                    <a:p>
                      <a:pPr indent="0" lvl="0" marL="0" rtl="0" algn="l">
                        <a:spcBef>
                          <a:spcPts val="0"/>
                        </a:spcBef>
                        <a:spcAft>
                          <a:spcPts val="0"/>
                        </a:spcAft>
                        <a:buNone/>
                      </a:pPr>
                      <a:r>
                        <a:rPr lang="de-CH" sz="2600"/>
                        <a:t>PER</a:t>
                      </a:r>
                      <a:endParaRPr sz="2600"/>
                    </a:p>
                  </a:txBody>
                  <a:tcPr marT="91425" marB="91425" marR="91425" marL="91425"/>
                </a:tc>
                <a:tc>
                  <a:txBody>
                    <a:bodyPr/>
                    <a:lstStyle/>
                    <a:p>
                      <a:pPr indent="0" lvl="0" marL="0" rtl="0" algn="l">
                        <a:spcBef>
                          <a:spcPts val="0"/>
                        </a:spcBef>
                        <a:spcAft>
                          <a:spcPts val="0"/>
                        </a:spcAft>
                        <a:buNone/>
                      </a:pPr>
                      <a:r>
                        <a:rPr lang="de-CH" sz="2600"/>
                        <a:t>O</a:t>
                      </a:r>
                      <a:endParaRPr sz="26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de-CH" sz="2600">
                          <a:solidFill>
                            <a:schemeClr val="dk1"/>
                          </a:solidFill>
                        </a:rPr>
                        <a:t>False Negative</a:t>
                      </a:r>
                      <a:endParaRPr sz="2600"/>
                    </a:p>
                  </a:txBody>
                  <a:tcPr marT="91425" marB="91425" marR="91425" marL="91425"/>
                </a:tc>
              </a:tr>
              <a:tr h="718425">
                <a:tc>
                  <a:txBody>
                    <a:bodyPr/>
                    <a:lstStyle/>
                    <a:p>
                      <a:pPr indent="0" lvl="0" marL="0" rtl="0" algn="l">
                        <a:spcBef>
                          <a:spcPts val="0"/>
                        </a:spcBef>
                        <a:spcAft>
                          <a:spcPts val="0"/>
                        </a:spcAft>
                        <a:buNone/>
                      </a:pPr>
                      <a:r>
                        <a:rPr lang="de-CH" sz="2600"/>
                        <a:t>O</a:t>
                      </a:r>
                      <a:endParaRPr sz="2600"/>
                    </a:p>
                  </a:txBody>
                  <a:tcPr marT="91425" marB="91425" marR="91425" marL="91425"/>
                </a:tc>
                <a:tc>
                  <a:txBody>
                    <a:bodyPr/>
                    <a:lstStyle/>
                    <a:p>
                      <a:pPr indent="0" lvl="0" marL="0" rtl="0" algn="l">
                        <a:spcBef>
                          <a:spcPts val="0"/>
                        </a:spcBef>
                        <a:spcAft>
                          <a:spcPts val="0"/>
                        </a:spcAft>
                        <a:buNone/>
                      </a:pPr>
                      <a:r>
                        <a:rPr lang="de-CH" sz="2600"/>
                        <a:t>PER</a:t>
                      </a:r>
                      <a:endParaRPr sz="2600"/>
                    </a:p>
                  </a:txBody>
                  <a:tcPr marT="91425" marB="91425" marR="91425" marL="91425"/>
                </a:tc>
                <a:tc>
                  <a:txBody>
                    <a:bodyPr/>
                    <a:lstStyle/>
                    <a:p>
                      <a:pPr indent="0" lvl="0" marL="0" rtl="0" algn="l">
                        <a:spcBef>
                          <a:spcPts val="0"/>
                        </a:spcBef>
                        <a:spcAft>
                          <a:spcPts val="0"/>
                        </a:spcAft>
                        <a:buNone/>
                      </a:pPr>
                      <a:r>
                        <a:rPr lang="de-CH" sz="2600"/>
                        <a:t>False Positive</a:t>
                      </a:r>
                      <a:endParaRPr sz="2600"/>
                    </a:p>
                  </a:txBody>
                  <a:tcPr marT="91425" marB="91425" marR="91425" marL="91425"/>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5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58" name="Google Shape;458;p54"/>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Let’s collect some together!</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Great summary can be found in Ehrmann et al. 2023: “Named Entity Recognition and Classification in Historical Documents: A Survey”</a:t>
            </a:r>
            <a:endParaRPr/>
          </a:p>
          <a:p>
            <a:pPr indent="0" lvl="0" marL="0" rtl="0" algn="l">
              <a:spcBef>
                <a:spcPts val="1000"/>
              </a:spcBef>
              <a:spcAft>
                <a:spcPts val="600"/>
              </a:spcAft>
              <a:buNone/>
            </a:pPr>
            <a:r>
              <a:t/>
            </a:r>
            <a:endParaRPr/>
          </a:p>
        </p:txBody>
      </p:sp>
      <p:sp>
        <p:nvSpPr>
          <p:cNvPr id="459" name="Google Shape;459;p5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Challenges with Historical Data</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5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66" name="Google Shape;466;p55"/>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Errors in OCR/HTR</a:t>
            </a:r>
            <a:endParaRPr/>
          </a:p>
          <a:p>
            <a:pPr indent="-393700" lvl="1" marL="914400" rtl="0" algn="l">
              <a:spcBef>
                <a:spcPts val="0"/>
              </a:spcBef>
              <a:spcAft>
                <a:spcPts val="0"/>
              </a:spcAft>
              <a:buSzPts val="2600"/>
              <a:buChar char="-"/>
            </a:pPr>
            <a:r>
              <a:rPr lang="de-CH"/>
              <a:t>measured in </a:t>
            </a:r>
            <a:r>
              <a:rPr i="1" lang="de-CH"/>
              <a:t>Character Error Rate </a:t>
            </a:r>
            <a:r>
              <a:rPr lang="de-CH"/>
              <a:t>or </a:t>
            </a:r>
            <a:r>
              <a:rPr i="1" lang="de-CH"/>
              <a:t>Word Error Rate</a:t>
            </a:r>
            <a:endParaRPr/>
          </a:p>
          <a:p>
            <a:pPr indent="0" lvl="0" marL="914400" rtl="0" algn="l">
              <a:spcBef>
                <a:spcPts val="1000"/>
              </a:spcBef>
              <a:spcAft>
                <a:spcPts val="0"/>
              </a:spcAft>
              <a:buNone/>
            </a:pPr>
            <a:r>
              <a:t/>
            </a:r>
            <a:endParaRPr/>
          </a:p>
          <a:p>
            <a:pPr indent="-393700" lvl="0" marL="457200" rtl="0" algn="l">
              <a:spcBef>
                <a:spcPts val="1000"/>
              </a:spcBef>
              <a:spcAft>
                <a:spcPts val="0"/>
              </a:spcAft>
              <a:buSzPts val="2600"/>
              <a:buChar char="-"/>
            </a:pPr>
            <a:r>
              <a:rPr lang="de-CH"/>
              <a:t>Errors in the Layout Analysis</a:t>
            </a:r>
            <a:endParaRPr/>
          </a:p>
          <a:p>
            <a:pPr indent="0" lvl="0" marL="0" rtl="0" algn="l">
              <a:spcBef>
                <a:spcPts val="1000"/>
              </a:spcBef>
              <a:spcAft>
                <a:spcPts val="600"/>
              </a:spcAft>
              <a:buNone/>
            </a:pPr>
            <a:r>
              <a:t/>
            </a:r>
            <a:endParaRPr/>
          </a:p>
        </p:txBody>
      </p:sp>
      <p:sp>
        <p:nvSpPr>
          <p:cNvPr id="467" name="Google Shape;467;p5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Challenges: Noisy Input</a:t>
            </a:r>
            <a:endParaRPr/>
          </a:p>
        </p:txBody>
      </p:sp>
      <p:pic>
        <p:nvPicPr>
          <p:cNvPr id="468" name="Google Shape;468;p55"/>
          <p:cNvPicPr preferRelativeResize="0"/>
          <p:nvPr/>
        </p:nvPicPr>
        <p:blipFill>
          <a:blip r:embed="rId3">
            <a:alphaModFix/>
          </a:blip>
          <a:stretch>
            <a:fillRect/>
          </a:stretch>
        </p:blipFill>
        <p:spPr>
          <a:xfrm>
            <a:off x="1062724" y="3302849"/>
            <a:ext cx="6715826" cy="31411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5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75" name="Google Shape;475;p56"/>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Historical Spelling Variation</a:t>
            </a:r>
            <a:endParaRPr/>
          </a:p>
          <a:p>
            <a:pPr indent="0" lvl="0" marL="0" rtl="0" algn="l">
              <a:spcBef>
                <a:spcPts val="1000"/>
              </a:spcBef>
              <a:spcAft>
                <a:spcPts val="0"/>
              </a:spcAft>
              <a:buNone/>
            </a:pPr>
            <a:r>
              <a:rPr lang="de-CH"/>
              <a:t>Conratz, Cunratz, Cunraden, Cunraten, Conraten, Chunrad, Cunrad, Cunrads, Conrad, Conradt, Cunrat, Conrat, Cuntz, Contz</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Naming Conventions</a:t>
            </a:r>
            <a:endParaRPr/>
          </a:p>
          <a:p>
            <a:pPr indent="-393700" lvl="0" marL="457200" rtl="0" algn="l">
              <a:spcBef>
                <a:spcPts val="0"/>
              </a:spcBef>
              <a:spcAft>
                <a:spcPts val="0"/>
              </a:spcAft>
              <a:buSzPts val="2600"/>
              <a:buChar char="-"/>
            </a:pPr>
            <a:r>
              <a:rPr lang="de-CH"/>
              <a:t>Entity and Context Drift</a:t>
            </a:r>
            <a:endParaRPr/>
          </a:p>
        </p:txBody>
      </p:sp>
      <p:sp>
        <p:nvSpPr>
          <p:cNvPr id="476" name="Google Shape;476;p5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Challenges: Dynamics of Language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5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83" name="Google Shape;483;p57"/>
          <p:cNvSpPr txBox="1"/>
          <p:nvPr>
            <p:ph idx="1" type="body"/>
          </p:nvPr>
        </p:nvSpPr>
        <p:spPr>
          <a:xfrm>
            <a:off x="9350884" y="1422875"/>
            <a:ext cx="2227500" cy="4351200"/>
          </a:xfrm>
          <a:prstGeom prst="rect">
            <a:avLst/>
          </a:prstGeom>
        </p:spPr>
        <p:txBody>
          <a:bodyPr anchorCtr="0" anchor="b" bIns="45700" lIns="91425" spcFirstLastPara="1" rIns="91425" wrap="square" tIns="45700">
            <a:noAutofit/>
          </a:bodyPr>
          <a:lstStyle/>
          <a:p>
            <a:pPr indent="0" lvl="0" marL="0" rtl="0" algn="l">
              <a:spcBef>
                <a:spcPts val="1000"/>
              </a:spcBef>
              <a:spcAft>
                <a:spcPts val="600"/>
              </a:spcAft>
              <a:buNone/>
            </a:pPr>
            <a:r>
              <a:rPr lang="de-CH" sz="1400"/>
              <a:t>Source: Ehrmann et al. 2023</a:t>
            </a:r>
            <a:endParaRPr sz="1400"/>
          </a:p>
        </p:txBody>
      </p:sp>
      <p:sp>
        <p:nvSpPr>
          <p:cNvPr id="484" name="Google Shape;484;p5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Challenges: Lack of Resources</a:t>
            </a:r>
            <a:endParaRPr/>
          </a:p>
        </p:txBody>
      </p:sp>
      <p:pic>
        <p:nvPicPr>
          <p:cNvPr id="485" name="Google Shape;485;p57"/>
          <p:cNvPicPr preferRelativeResize="0"/>
          <p:nvPr/>
        </p:nvPicPr>
        <p:blipFill>
          <a:blip r:embed="rId3">
            <a:alphaModFix/>
          </a:blip>
          <a:stretch>
            <a:fillRect/>
          </a:stretch>
        </p:blipFill>
        <p:spPr>
          <a:xfrm>
            <a:off x="1062725" y="1422875"/>
            <a:ext cx="8288149" cy="49785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5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492" name="Google Shape;492;p58"/>
          <p:cNvSpPr txBox="1"/>
          <p:nvPr>
            <p:ph idx="1" type="body"/>
          </p:nvPr>
        </p:nvSpPr>
        <p:spPr>
          <a:xfrm>
            <a:off x="9350884" y="1422875"/>
            <a:ext cx="2227500" cy="4351200"/>
          </a:xfrm>
          <a:prstGeom prst="rect">
            <a:avLst/>
          </a:prstGeom>
        </p:spPr>
        <p:txBody>
          <a:bodyPr anchorCtr="0" anchor="b" bIns="45700" lIns="91425" spcFirstLastPara="1" rIns="91425" wrap="square" tIns="45700">
            <a:noAutofit/>
          </a:bodyPr>
          <a:lstStyle/>
          <a:p>
            <a:pPr indent="0" lvl="0" marL="0" rtl="0" algn="l">
              <a:spcBef>
                <a:spcPts val="1000"/>
              </a:spcBef>
              <a:spcAft>
                <a:spcPts val="600"/>
              </a:spcAft>
              <a:buNone/>
            </a:pPr>
            <a:r>
              <a:rPr lang="de-CH" sz="1400"/>
              <a:t>Source: Ehrmann et al. 2023</a:t>
            </a:r>
            <a:endParaRPr sz="1400"/>
          </a:p>
        </p:txBody>
      </p:sp>
      <p:sp>
        <p:nvSpPr>
          <p:cNvPr id="493" name="Google Shape;493;p5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Challenges: Lack of Resources</a:t>
            </a:r>
            <a:endParaRPr/>
          </a:p>
        </p:txBody>
      </p:sp>
      <p:pic>
        <p:nvPicPr>
          <p:cNvPr id="494" name="Google Shape;494;p58"/>
          <p:cNvPicPr preferRelativeResize="0"/>
          <p:nvPr/>
        </p:nvPicPr>
        <p:blipFill>
          <a:blip r:embed="rId3">
            <a:alphaModFix/>
          </a:blip>
          <a:stretch>
            <a:fillRect/>
          </a:stretch>
        </p:blipFill>
        <p:spPr>
          <a:xfrm>
            <a:off x="1062725" y="1422875"/>
            <a:ext cx="8288149" cy="4978500"/>
          </a:xfrm>
          <a:prstGeom prst="rect">
            <a:avLst/>
          </a:prstGeom>
          <a:noFill/>
          <a:ln>
            <a:noFill/>
          </a:ln>
        </p:spPr>
      </p:pic>
      <p:cxnSp>
        <p:nvCxnSpPr>
          <p:cNvPr id="495" name="Google Shape;495;p58"/>
          <p:cNvCxnSpPr/>
          <p:nvPr/>
        </p:nvCxnSpPr>
        <p:spPr>
          <a:xfrm>
            <a:off x="716400" y="5145900"/>
            <a:ext cx="469500" cy="0"/>
          </a:xfrm>
          <a:prstGeom prst="straightConnector1">
            <a:avLst/>
          </a:prstGeom>
          <a:noFill/>
          <a:ln cap="flat" cmpd="sng" w="38100">
            <a:solidFill>
              <a:srgbClr val="FF0000"/>
            </a:solidFill>
            <a:prstDash val="solid"/>
            <a:round/>
            <a:headEnd len="med" w="med" type="none"/>
            <a:tailEnd len="med" w="med" type="triangle"/>
          </a:ln>
        </p:spPr>
      </p:cxnSp>
      <p:cxnSp>
        <p:nvCxnSpPr>
          <p:cNvPr id="496" name="Google Shape;496;p58"/>
          <p:cNvCxnSpPr/>
          <p:nvPr/>
        </p:nvCxnSpPr>
        <p:spPr>
          <a:xfrm>
            <a:off x="716400" y="4640675"/>
            <a:ext cx="469500" cy="0"/>
          </a:xfrm>
          <a:prstGeom prst="straightConnector1">
            <a:avLst/>
          </a:prstGeom>
          <a:noFill/>
          <a:ln cap="flat" cmpd="sng" w="38100">
            <a:solidFill>
              <a:srgbClr val="FF0000"/>
            </a:solidFill>
            <a:prstDash val="solid"/>
            <a:round/>
            <a:headEnd len="med" w="med" type="none"/>
            <a:tailEnd len="med" w="med" type="triangle"/>
          </a:ln>
        </p:spPr>
      </p:cxnSp>
      <p:cxnSp>
        <p:nvCxnSpPr>
          <p:cNvPr id="497" name="Google Shape;497;p58"/>
          <p:cNvCxnSpPr/>
          <p:nvPr/>
        </p:nvCxnSpPr>
        <p:spPr>
          <a:xfrm>
            <a:off x="716400" y="4451475"/>
            <a:ext cx="469500" cy="0"/>
          </a:xfrm>
          <a:prstGeom prst="straightConnector1">
            <a:avLst/>
          </a:prstGeom>
          <a:noFill/>
          <a:ln cap="flat" cmpd="sng" w="38100">
            <a:solidFill>
              <a:srgbClr val="FF0000"/>
            </a:solidFill>
            <a:prstDash val="solid"/>
            <a:round/>
            <a:headEnd len="med" w="med" type="none"/>
            <a:tailEnd len="med" w="med" type="triangle"/>
          </a:ln>
        </p:spPr>
      </p:cxnSp>
      <p:cxnSp>
        <p:nvCxnSpPr>
          <p:cNvPr id="498" name="Google Shape;498;p58"/>
          <p:cNvCxnSpPr/>
          <p:nvPr/>
        </p:nvCxnSpPr>
        <p:spPr>
          <a:xfrm>
            <a:off x="716400" y="3203225"/>
            <a:ext cx="469500" cy="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5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505" name="Google Shape;505;p59"/>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b="1" lang="de-CH"/>
              <a:t>Character-level emb.</a:t>
            </a:r>
            <a:r>
              <a:rPr lang="de-CH"/>
              <a:t> can handle </a:t>
            </a:r>
            <a:r>
              <a:rPr b="1" lang="de-CH"/>
              <a:t>noisy input </a:t>
            </a:r>
            <a:r>
              <a:rPr lang="de-CH"/>
              <a:t>and </a:t>
            </a:r>
            <a:r>
              <a:rPr b="1" lang="de-CH"/>
              <a:t>spelling variation</a:t>
            </a:r>
            <a:endParaRPr b="1"/>
          </a:p>
          <a:p>
            <a:pPr indent="-393700" lvl="1" marL="914400" rtl="0" algn="l">
              <a:spcBef>
                <a:spcPts val="0"/>
              </a:spcBef>
              <a:spcAft>
                <a:spcPts val="0"/>
              </a:spcAft>
              <a:buSzPts val="2600"/>
              <a:buChar char="-"/>
            </a:pPr>
            <a:r>
              <a:rPr lang="de-CH"/>
              <a:t>Spelling normalization and OCR Post-correction are usually not necessary anymore</a:t>
            </a:r>
            <a:endParaRPr/>
          </a:p>
          <a:p>
            <a:pPr indent="-393700" lvl="1" marL="914400" rtl="0" algn="l">
              <a:spcBef>
                <a:spcPts val="0"/>
              </a:spcBef>
              <a:spcAft>
                <a:spcPts val="0"/>
              </a:spcAft>
              <a:buSzPts val="2600"/>
              <a:buChar char="-"/>
            </a:pPr>
            <a:r>
              <a:rPr lang="de-CH"/>
              <a:t>WordPiece struggles here</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u="sng">
                <a:solidFill>
                  <a:schemeClr val="hlink"/>
                </a:solidFill>
                <a:hlinkClick r:id="rId3"/>
              </a:rPr>
              <a:t>CharBERT</a:t>
            </a:r>
            <a:r>
              <a:rPr lang="de-CH"/>
              <a:t> introduces character-level features into BERT</a:t>
            </a:r>
            <a:endParaRPr/>
          </a:p>
          <a:p>
            <a:pPr indent="0" lvl="0" marL="0" rtl="0" algn="l">
              <a:spcBef>
                <a:spcPts val="1000"/>
              </a:spcBef>
              <a:spcAft>
                <a:spcPts val="600"/>
              </a:spcAft>
              <a:buNone/>
            </a:pPr>
            <a:r>
              <a:t/>
            </a:r>
            <a:endParaRPr b="1"/>
          </a:p>
        </p:txBody>
      </p:sp>
      <p:sp>
        <p:nvSpPr>
          <p:cNvPr id="506" name="Google Shape;506;p5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Solutions: Noise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6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513" name="Google Shape;513;p60"/>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b="1" lang="de-CH"/>
              <a:t>Finetuning / Few-shot-technique</a:t>
            </a:r>
            <a:r>
              <a:rPr lang="de-CH"/>
              <a:t> don’t need as </a:t>
            </a:r>
            <a:endParaRPr b="1"/>
          </a:p>
          <a:p>
            <a:pPr indent="-393700" lvl="1" marL="914400" rtl="0" algn="l">
              <a:spcBef>
                <a:spcPts val="0"/>
              </a:spcBef>
              <a:spcAft>
                <a:spcPts val="0"/>
              </a:spcAft>
              <a:buSzPts val="2600"/>
              <a:buChar char="-"/>
            </a:pPr>
            <a:r>
              <a:rPr lang="de-CH"/>
              <a:t>GenAI has shown to outperform Transformer systems in low resource scenarios (Wang et al. 2023)</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Enough data for Transformer hard to come by</a:t>
            </a:r>
            <a:endParaRPr/>
          </a:p>
          <a:p>
            <a:pPr indent="-393700" lvl="1" marL="914400" rtl="0" algn="l">
              <a:spcBef>
                <a:spcPts val="0"/>
              </a:spcBef>
              <a:spcAft>
                <a:spcPts val="0"/>
              </a:spcAft>
              <a:buSzPts val="2600"/>
              <a:buChar char="-"/>
            </a:pPr>
            <a:r>
              <a:rPr lang="de-CH"/>
              <a:t>(enough for Latin though → </a:t>
            </a:r>
            <a:r>
              <a:rPr lang="de-CH" u="sng">
                <a:solidFill>
                  <a:schemeClr val="hlink"/>
                </a:solidFill>
                <a:hlinkClick r:id="rId3"/>
              </a:rPr>
              <a:t>Latin BERT</a:t>
            </a:r>
            <a:r>
              <a:rPr lang="de-CH"/>
              <a:t>)</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When using other (historical) datasets/models → Domain shift problem!</a:t>
            </a:r>
            <a:endParaRPr/>
          </a:p>
        </p:txBody>
      </p:sp>
      <p:sp>
        <p:nvSpPr>
          <p:cNvPr id="514" name="Google Shape;514;p6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Solutions: Low Resource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6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521" name="Google Shape;521;p61"/>
          <p:cNvSpPr txBox="1"/>
          <p:nvPr>
            <p:ph idx="1" type="body"/>
          </p:nvPr>
        </p:nvSpPr>
        <p:spPr>
          <a:xfrm>
            <a:off x="1062725" y="5408975"/>
            <a:ext cx="10515600" cy="365100"/>
          </a:xfrm>
          <a:prstGeom prst="rect">
            <a:avLst/>
          </a:prstGeom>
        </p:spPr>
        <p:txBody>
          <a:bodyPr anchorCtr="0" anchor="t" bIns="45700" lIns="91425" spcFirstLastPara="1" rIns="91425" wrap="square" tIns="45700">
            <a:noAutofit/>
          </a:bodyPr>
          <a:lstStyle/>
          <a:p>
            <a:pPr indent="0" lvl="0" marL="0" rtl="0" algn="l">
              <a:spcBef>
                <a:spcPts val="1000"/>
              </a:spcBef>
              <a:spcAft>
                <a:spcPts val="600"/>
              </a:spcAft>
              <a:buNone/>
            </a:pPr>
            <a:r>
              <a:rPr lang="de-CH" sz="1400"/>
              <a:t>Source: Koolen et al. 2024</a:t>
            </a:r>
            <a:endParaRPr sz="1400"/>
          </a:p>
        </p:txBody>
      </p:sp>
      <p:sp>
        <p:nvSpPr>
          <p:cNvPr id="522" name="Google Shape;522;p6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Example Experiments (16th-18th c. dutch)</a:t>
            </a:r>
            <a:endParaRPr/>
          </a:p>
        </p:txBody>
      </p:sp>
      <p:pic>
        <p:nvPicPr>
          <p:cNvPr id="523" name="Google Shape;523;p61"/>
          <p:cNvPicPr preferRelativeResize="0"/>
          <p:nvPr/>
        </p:nvPicPr>
        <p:blipFill>
          <a:blip r:embed="rId3">
            <a:alphaModFix/>
          </a:blip>
          <a:stretch>
            <a:fillRect/>
          </a:stretch>
        </p:blipFill>
        <p:spPr>
          <a:xfrm>
            <a:off x="515025" y="1404925"/>
            <a:ext cx="11610975" cy="4048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185" name="Google Shape;185;p26"/>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600"/>
              </a:spcAft>
              <a:buNone/>
            </a:pPr>
            <a:r>
              <a:t/>
            </a:r>
            <a:endParaRPr/>
          </a:p>
        </p:txBody>
      </p:sp>
      <p:sp>
        <p:nvSpPr>
          <p:cNvPr id="186" name="Google Shape;186;p2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How do we get there?</a:t>
            </a:r>
            <a:endParaRPr/>
          </a:p>
        </p:txBody>
      </p:sp>
      <p:pic>
        <p:nvPicPr>
          <p:cNvPr id="187" name="Google Shape;187;p26"/>
          <p:cNvPicPr preferRelativeResize="0"/>
          <p:nvPr/>
        </p:nvPicPr>
        <p:blipFill>
          <a:blip r:embed="rId3">
            <a:alphaModFix/>
          </a:blip>
          <a:stretch>
            <a:fillRect/>
          </a:stretch>
        </p:blipFill>
        <p:spPr>
          <a:xfrm>
            <a:off x="1062725" y="1390650"/>
            <a:ext cx="4297031" cy="4351198"/>
          </a:xfrm>
          <a:prstGeom prst="rect">
            <a:avLst/>
          </a:prstGeom>
          <a:noFill/>
          <a:ln>
            <a:noFill/>
          </a:ln>
        </p:spPr>
      </p:pic>
      <p:pic>
        <p:nvPicPr>
          <p:cNvPr id="188" name="Google Shape;188;p26"/>
          <p:cNvPicPr preferRelativeResize="0"/>
          <p:nvPr/>
        </p:nvPicPr>
        <p:blipFill>
          <a:blip r:embed="rId4">
            <a:alphaModFix/>
          </a:blip>
          <a:stretch>
            <a:fillRect/>
          </a:stretch>
        </p:blipFill>
        <p:spPr>
          <a:xfrm>
            <a:off x="5601345" y="1422875"/>
            <a:ext cx="4362855" cy="4351198"/>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6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530" name="Google Shape;530;p62"/>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600"/>
              </a:spcAft>
              <a:buNone/>
            </a:pPr>
            <a:r>
              <a:t/>
            </a:r>
            <a:endParaRPr/>
          </a:p>
        </p:txBody>
      </p:sp>
      <p:sp>
        <p:nvSpPr>
          <p:cNvPr id="531" name="Google Shape;531;p6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Now let’s get our own hands on it!</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6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538" name="Google Shape;538;p63"/>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17500" lvl="0" marL="457200" rtl="0" algn="l">
              <a:lnSpc>
                <a:spcPct val="115000"/>
              </a:lnSpc>
              <a:spcBef>
                <a:spcPts val="1200"/>
              </a:spcBef>
              <a:spcAft>
                <a:spcPts val="0"/>
              </a:spcAft>
              <a:buSzPts val="1400"/>
              <a:buFont typeface="Arial"/>
              <a:buChar char="●"/>
            </a:pPr>
            <a:r>
              <a:rPr lang="de-CH" sz="1400"/>
              <a:t>Alan Akbik, Duncan Blythe, and Roland Vollgraf. 2018.</a:t>
            </a:r>
            <a:r>
              <a:rPr lang="de-CH" sz="1400">
                <a:uFill>
                  <a:noFill/>
                </a:uFill>
                <a:hlinkClick r:id="rId3"/>
              </a:rPr>
              <a:t> </a:t>
            </a:r>
            <a:r>
              <a:rPr lang="de-CH" sz="1400" u="sng">
                <a:solidFill>
                  <a:schemeClr val="hlink"/>
                </a:solidFill>
                <a:hlinkClick r:id="rId4"/>
              </a:rPr>
              <a:t>Contextual String Embeddings for Sequence Labeling</a:t>
            </a:r>
            <a:r>
              <a:rPr lang="de-CH" sz="1400"/>
              <a:t>. In </a:t>
            </a:r>
            <a:r>
              <a:rPr i="1" lang="de-CH" sz="1400"/>
              <a:t>Proceedings of the 27th International Conference on Computational Linguistics</a:t>
            </a:r>
            <a:r>
              <a:rPr lang="de-CH" sz="1400"/>
              <a:t>, pages 1638–1649, Santa Fe, New Mexico, USA. Association for Computational Linguistics.</a:t>
            </a:r>
            <a:endParaRPr sz="1400"/>
          </a:p>
          <a:p>
            <a:pPr indent="-317500" lvl="0" marL="457200" rtl="0" algn="l">
              <a:lnSpc>
                <a:spcPct val="115000"/>
              </a:lnSpc>
              <a:spcBef>
                <a:spcPts val="0"/>
              </a:spcBef>
              <a:spcAft>
                <a:spcPts val="0"/>
              </a:spcAft>
              <a:buSzPts val="1400"/>
              <a:buFont typeface="Arial"/>
              <a:buChar char="●"/>
            </a:pPr>
            <a:r>
              <a:rPr lang="de-CH" sz="1400"/>
              <a:t>Jacob Devlin, Ming-Wei Chang, Kenton Lee, and Kristina Toutanova. 2019.</a:t>
            </a:r>
            <a:r>
              <a:rPr lang="de-CH" sz="1400">
                <a:uFill>
                  <a:noFill/>
                </a:uFill>
                <a:hlinkClick r:id="rId5"/>
              </a:rPr>
              <a:t> </a:t>
            </a:r>
            <a:r>
              <a:rPr lang="de-CH" sz="1400" u="sng">
                <a:solidFill>
                  <a:schemeClr val="hlink"/>
                </a:solidFill>
                <a:hlinkClick r:id="rId6"/>
              </a:rPr>
              <a:t>BERT: Pre-training of Deep Bidirectional Transformers for Language Understanding</a:t>
            </a:r>
            <a:r>
              <a:rPr lang="de-CH" sz="1400"/>
              <a:t>. In </a:t>
            </a:r>
            <a:r>
              <a:rPr i="1" lang="de-CH" sz="1400"/>
              <a:t>Proceedings of the 2019 Conference of the North American Chapter of the Association for Computational Linguistics: Human Language Technologies, Volume 1 (Long and Short Papers)</a:t>
            </a:r>
            <a:r>
              <a:rPr lang="de-CH" sz="1400"/>
              <a:t>, pages 4171–4186, Minneapolis, Minnesota. Association for Computational Linguistics.</a:t>
            </a:r>
            <a:endParaRPr sz="1400"/>
          </a:p>
          <a:p>
            <a:pPr indent="-317500" lvl="0" marL="457200" rtl="0" algn="l">
              <a:lnSpc>
                <a:spcPct val="115000"/>
              </a:lnSpc>
              <a:spcBef>
                <a:spcPts val="0"/>
              </a:spcBef>
              <a:spcAft>
                <a:spcPts val="0"/>
              </a:spcAft>
              <a:buSzPts val="1400"/>
              <a:buFont typeface="Arial"/>
              <a:buChar char="●"/>
            </a:pPr>
            <a:r>
              <a:rPr lang="de-CH" sz="1400"/>
              <a:t>Huang, Z., Xu, W., &amp; Yu, K. (2015). Bidirectional LSTM-CRF models for sequence tagging. </a:t>
            </a:r>
            <a:r>
              <a:rPr i="1" lang="de-CH" sz="1400"/>
              <a:t>arXiv preprint arXiv:1508.01991</a:t>
            </a:r>
            <a:r>
              <a:rPr lang="de-CH" sz="1400"/>
              <a:t>.</a:t>
            </a:r>
            <a:endParaRPr sz="1400"/>
          </a:p>
          <a:p>
            <a:pPr indent="-317500" lvl="0" marL="457200" rtl="0" algn="l">
              <a:lnSpc>
                <a:spcPct val="115000"/>
              </a:lnSpc>
              <a:spcBef>
                <a:spcPts val="0"/>
              </a:spcBef>
              <a:spcAft>
                <a:spcPts val="0"/>
              </a:spcAft>
              <a:buSzPts val="1400"/>
              <a:buFont typeface="Arial"/>
              <a:buChar char="●"/>
            </a:pPr>
            <a:r>
              <a:rPr lang="de-CH" sz="1400"/>
              <a:t>Yoon, Wonjin &amp; Jackson, Richard &amp; Lagerberg, Aron &amp; Kang, Jaewoo. (2022). Sequence Tagging For Biomedical Extractive Question Answering. Bioinformatics. 38. 10.1093/bioinformatics/btac397.</a:t>
            </a:r>
            <a:endParaRPr sz="1400"/>
          </a:p>
          <a:p>
            <a:pPr indent="-317500" lvl="0" marL="457200" rtl="0" algn="l">
              <a:lnSpc>
                <a:spcPct val="115000"/>
              </a:lnSpc>
              <a:spcBef>
                <a:spcPts val="0"/>
              </a:spcBef>
              <a:spcAft>
                <a:spcPts val="0"/>
              </a:spcAft>
              <a:buSzPts val="1400"/>
              <a:buFont typeface="Arial"/>
              <a:buChar char="●"/>
            </a:pPr>
            <a:r>
              <a:rPr lang="de-CH" sz="1400"/>
              <a:t>Wang, Shuhe &amp; Sun, Xiaofei &amp; Li, Xiaoya &amp; Ouyang, Rongbin &amp; Wu, Fei &amp; Zhang, Tianwei &amp; Li, Jiwei &amp; Wang, Guoyin. (2023). GPT-NER: Named Entity Recognition via Large Language Models.</a:t>
            </a:r>
            <a:endParaRPr sz="1400"/>
          </a:p>
          <a:p>
            <a:pPr indent="-317500" lvl="0" marL="457200" rtl="0" algn="l">
              <a:lnSpc>
                <a:spcPct val="100000"/>
              </a:lnSpc>
              <a:spcBef>
                <a:spcPts val="0"/>
              </a:spcBef>
              <a:spcAft>
                <a:spcPts val="0"/>
              </a:spcAft>
              <a:buSzPts val="1400"/>
              <a:buFont typeface="Arial"/>
              <a:buChar char="●"/>
            </a:pPr>
            <a:r>
              <a:rPr lang="de-CH" sz="1400"/>
              <a:t>Ehrmann, M., Hamdi, A., Pontes, E. L., Romanello, M., &amp; Doucet, A. (2023). Named Entity Recognition and Classification in Historical Documents: A Survey. </a:t>
            </a:r>
            <a:r>
              <a:rPr i="1" lang="de-CH" sz="1400"/>
              <a:t>ACM Computing Surveys</a:t>
            </a:r>
            <a:r>
              <a:rPr lang="de-CH" sz="1400"/>
              <a:t>, </a:t>
            </a:r>
            <a:r>
              <a:rPr i="1" lang="de-CH" sz="1400"/>
              <a:t>56</a:t>
            </a:r>
            <a:r>
              <a:rPr lang="de-CH" sz="1400"/>
              <a:t>(2), 27:1-27:47.</a:t>
            </a:r>
            <a:r>
              <a:rPr lang="de-CH" sz="1400">
                <a:uFill>
                  <a:noFill/>
                </a:uFill>
                <a:hlinkClick r:id="rId7"/>
              </a:rPr>
              <a:t> </a:t>
            </a:r>
            <a:r>
              <a:rPr lang="de-CH" sz="1400" u="sng">
                <a:solidFill>
                  <a:schemeClr val="hlink"/>
                </a:solidFill>
                <a:hlinkClick r:id="rId8"/>
              </a:rPr>
              <a:t>https://doi.org/10.1145/3604931</a:t>
            </a:r>
            <a:endParaRPr sz="1400"/>
          </a:p>
          <a:p>
            <a:pPr indent="-317500" lvl="0" marL="457200" rtl="0" algn="l">
              <a:lnSpc>
                <a:spcPct val="100000"/>
              </a:lnSpc>
              <a:spcBef>
                <a:spcPts val="0"/>
              </a:spcBef>
              <a:spcAft>
                <a:spcPts val="0"/>
              </a:spcAft>
              <a:buSzPts val="1400"/>
              <a:buFont typeface="Arial"/>
              <a:buChar char="●"/>
            </a:pPr>
            <a:r>
              <a:rPr lang="de-CH" sz="1400"/>
              <a:t>Koolen, M., Renkema, E., Groskamp, N., Smit, F., Reinders, J., Sluijter, R., ... &amp; Oddens, J. Accessing the Republic. Entity extraction from the resolutions of the Dutch States-General.</a:t>
            </a:r>
            <a:endParaRPr sz="1400"/>
          </a:p>
          <a:p>
            <a:pPr indent="0" lvl="0" marL="0" rtl="0" algn="l">
              <a:spcBef>
                <a:spcPts val="1000"/>
              </a:spcBef>
              <a:spcAft>
                <a:spcPts val="600"/>
              </a:spcAft>
              <a:buNone/>
            </a:pPr>
            <a:r>
              <a:t/>
            </a:r>
            <a:endParaRPr sz="1400"/>
          </a:p>
        </p:txBody>
      </p:sp>
      <p:sp>
        <p:nvSpPr>
          <p:cNvPr id="539" name="Google Shape;539;p6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Image Sources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195" name="Google Shape;195;p27"/>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lnSpc>
                <a:spcPct val="150000"/>
              </a:lnSpc>
              <a:spcBef>
                <a:spcPts val="1000"/>
              </a:spcBef>
              <a:spcAft>
                <a:spcPts val="0"/>
              </a:spcAft>
              <a:buClr>
                <a:schemeClr val="dk1"/>
              </a:buClr>
              <a:buSzPts val="1100"/>
              <a:buFont typeface="Arial"/>
              <a:buNone/>
            </a:pPr>
            <a:r>
              <a:rPr lang="de-CH">
                <a:highlight>
                  <a:srgbClr val="FF9900"/>
                </a:highlight>
              </a:rPr>
              <a:t>Enneli Ebin and Lienhart Mornach the butcher as representative of Ulin Mornach, Ulrich Mornachs son and mentioned Ennelis son,</a:t>
            </a:r>
            <a:r>
              <a:rPr lang="de-CH"/>
              <a:t> </a:t>
            </a:r>
            <a:r>
              <a:rPr lang="de-CH">
                <a:highlight>
                  <a:srgbClr val="B6D7A8"/>
                </a:highlight>
              </a:rPr>
              <a:t>sell</a:t>
            </a:r>
            <a:r>
              <a:rPr lang="de-CH"/>
              <a:t> </a:t>
            </a:r>
            <a:r>
              <a:rPr lang="de-CH">
                <a:highlight>
                  <a:srgbClr val="A2C4C9"/>
                </a:highlight>
              </a:rPr>
              <a:t>Symon Sumer the baker and his wife Clara</a:t>
            </a:r>
            <a:r>
              <a:rPr lang="de-CH"/>
              <a:t> </a:t>
            </a:r>
            <a:r>
              <a:rPr lang="de-CH">
                <a:highlight>
                  <a:srgbClr val="C27BA0"/>
                </a:highlight>
              </a:rPr>
              <a:t>the house which is called Lemlis Hus located at Yengassen between the houses Zum Agstein on one side and the Roten Hus to the other, at the backside touching S. Martinshof, paying interest to the diocese 2 lb &amp; 2 bags of grain to the church S. Martin, otherwise free,</a:t>
            </a:r>
            <a:r>
              <a:rPr lang="de-CH"/>
              <a:t> for </a:t>
            </a:r>
            <a:r>
              <a:rPr lang="de-CH">
                <a:highlight>
                  <a:srgbClr val="EA9999"/>
                </a:highlight>
              </a:rPr>
              <a:t>625 fl.</a:t>
            </a:r>
            <a:endParaRPr>
              <a:highlight>
                <a:srgbClr val="EA9999"/>
              </a:highlight>
            </a:endParaRPr>
          </a:p>
        </p:txBody>
      </p:sp>
      <p:sp>
        <p:nvSpPr>
          <p:cNvPr id="196" name="Google Shape;196;p2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Event Analysis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03" name="Google Shape;203;p28"/>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lnSpc>
                <a:spcPct val="150000"/>
              </a:lnSpc>
              <a:spcBef>
                <a:spcPts val="1000"/>
              </a:spcBef>
              <a:spcAft>
                <a:spcPts val="0"/>
              </a:spcAft>
              <a:buClr>
                <a:schemeClr val="dk1"/>
              </a:buClr>
              <a:buSzPts val="1100"/>
              <a:buFont typeface="Arial"/>
              <a:buNone/>
            </a:pPr>
            <a:r>
              <a:rPr lang="de-CH" u="sng">
                <a:highlight>
                  <a:srgbClr val="FF9900"/>
                </a:highlight>
              </a:rPr>
              <a:t>Enneli Ebin</a:t>
            </a:r>
            <a:r>
              <a:rPr lang="de-CH">
                <a:highlight>
                  <a:srgbClr val="FF9900"/>
                </a:highlight>
              </a:rPr>
              <a:t> and </a:t>
            </a:r>
            <a:r>
              <a:rPr lang="de-CH" u="sng">
                <a:highlight>
                  <a:srgbClr val="FF9900"/>
                </a:highlight>
              </a:rPr>
              <a:t>Lienhart Mornach</a:t>
            </a:r>
            <a:r>
              <a:rPr lang="de-CH">
                <a:highlight>
                  <a:srgbClr val="FF9900"/>
                </a:highlight>
              </a:rPr>
              <a:t> the butcher as representative of </a:t>
            </a:r>
            <a:r>
              <a:rPr lang="de-CH" u="sng">
                <a:highlight>
                  <a:srgbClr val="FF9900"/>
                </a:highlight>
              </a:rPr>
              <a:t>Ulin Mornach</a:t>
            </a:r>
            <a:r>
              <a:rPr lang="de-CH">
                <a:highlight>
                  <a:srgbClr val="FF9900"/>
                </a:highlight>
              </a:rPr>
              <a:t>, </a:t>
            </a:r>
            <a:r>
              <a:rPr lang="de-CH" u="sng">
                <a:highlight>
                  <a:srgbClr val="FF9900"/>
                </a:highlight>
              </a:rPr>
              <a:t>Ulrich Mornachs</a:t>
            </a:r>
            <a:r>
              <a:rPr lang="de-CH">
                <a:highlight>
                  <a:srgbClr val="FF9900"/>
                </a:highlight>
              </a:rPr>
              <a:t> son and mentioned </a:t>
            </a:r>
            <a:r>
              <a:rPr lang="de-CH" u="sng">
                <a:highlight>
                  <a:srgbClr val="FF9900"/>
                </a:highlight>
              </a:rPr>
              <a:t>Ennelis</a:t>
            </a:r>
            <a:r>
              <a:rPr lang="de-CH">
                <a:highlight>
                  <a:srgbClr val="FF9900"/>
                </a:highlight>
              </a:rPr>
              <a:t> son,</a:t>
            </a:r>
            <a:r>
              <a:rPr lang="de-CH"/>
              <a:t> </a:t>
            </a:r>
            <a:r>
              <a:rPr lang="de-CH">
                <a:highlight>
                  <a:srgbClr val="B6D7A8"/>
                </a:highlight>
              </a:rPr>
              <a:t>sell</a:t>
            </a:r>
            <a:r>
              <a:rPr lang="de-CH"/>
              <a:t> </a:t>
            </a:r>
            <a:r>
              <a:rPr lang="de-CH" u="sng">
                <a:highlight>
                  <a:srgbClr val="A2C4C9"/>
                </a:highlight>
              </a:rPr>
              <a:t>Symon Sumer</a:t>
            </a:r>
            <a:r>
              <a:rPr lang="de-CH">
                <a:highlight>
                  <a:srgbClr val="A2C4C9"/>
                </a:highlight>
              </a:rPr>
              <a:t> the baker and his wife </a:t>
            </a:r>
            <a:r>
              <a:rPr lang="de-CH" u="sng">
                <a:highlight>
                  <a:srgbClr val="A2C4C9"/>
                </a:highlight>
              </a:rPr>
              <a:t>Clara</a:t>
            </a:r>
            <a:r>
              <a:rPr lang="de-CH"/>
              <a:t> </a:t>
            </a:r>
            <a:r>
              <a:rPr lang="de-CH">
                <a:highlight>
                  <a:srgbClr val="C27BA0"/>
                </a:highlight>
              </a:rPr>
              <a:t>the house which is called </a:t>
            </a:r>
            <a:r>
              <a:rPr lang="de-CH" u="sng">
                <a:highlight>
                  <a:srgbClr val="C27BA0"/>
                </a:highlight>
              </a:rPr>
              <a:t>Lemlis Hus</a:t>
            </a:r>
            <a:r>
              <a:rPr lang="de-CH">
                <a:highlight>
                  <a:srgbClr val="C27BA0"/>
                </a:highlight>
              </a:rPr>
              <a:t> located at </a:t>
            </a:r>
            <a:r>
              <a:rPr lang="de-CH" u="sng">
                <a:highlight>
                  <a:srgbClr val="C27BA0"/>
                </a:highlight>
              </a:rPr>
              <a:t>Yengassen</a:t>
            </a:r>
            <a:r>
              <a:rPr lang="de-CH">
                <a:highlight>
                  <a:srgbClr val="C27BA0"/>
                </a:highlight>
              </a:rPr>
              <a:t> between the houses </a:t>
            </a:r>
            <a:r>
              <a:rPr lang="de-CH" u="sng">
                <a:highlight>
                  <a:srgbClr val="C27BA0"/>
                </a:highlight>
              </a:rPr>
              <a:t>Zum Agstein</a:t>
            </a:r>
            <a:r>
              <a:rPr lang="de-CH">
                <a:highlight>
                  <a:srgbClr val="C27BA0"/>
                </a:highlight>
              </a:rPr>
              <a:t> on one side and the </a:t>
            </a:r>
            <a:r>
              <a:rPr lang="de-CH" u="sng">
                <a:highlight>
                  <a:srgbClr val="C27BA0"/>
                </a:highlight>
              </a:rPr>
              <a:t>Roten Hus</a:t>
            </a:r>
            <a:r>
              <a:rPr lang="de-CH">
                <a:highlight>
                  <a:srgbClr val="C27BA0"/>
                </a:highlight>
              </a:rPr>
              <a:t> to the other, at the backside touching </a:t>
            </a:r>
            <a:r>
              <a:rPr lang="de-CH" u="sng">
                <a:highlight>
                  <a:srgbClr val="C27BA0"/>
                </a:highlight>
              </a:rPr>
              <a:t>S. Martinshof</a:t>
            </a:r>
            <a:r>
              <a:rPr lang="de-CH">
                <a:highlight>
                  <a:srgbClr val="C27BA0"/>
                </a:highlight>
              </a:rPr>
              <a:t>, paying interest to the diocese 2 lb &amp; 2 bags of grain to the church </a:t>
            </a:r>
            <a:r>
              <a:rPr lang="de-CH" u="sng">
                <a:highlight>
                  <a:srgbClr val="C27BA0"/>
                </a:highlight>
              </a:rPr>
              <a:t>S. Martin</a:t>
            </a:r>
            <a:r>
              <a:rPr lang="de-CH">
                <a:highlight>
                  <a:srgbClr val="C27BA0"/>
                </a:highlight>
              </a:rPr>
              <a:t>, otherwise free,</a:t>
            </a:r>
            <a:r>
              <a:rPr lang="de-CH"/>
              <a:t> for </a:t>
            </a:r>
            <a:r>
              <a:rPr lang="de-CH" u="sng">
                <a:highlight>
                  <a:srgbClr val="EA9999"/>
                </a:highlight>
              </a:rPr>
              <a:t>625 fl.</a:t>
            </a:r>
            <a:endParaRPr u="sng">
              <a:highlight>
                <a:srgbClr val="EA9999"/>
              </a:highlight>
            </a:endParaRPr>
          </a:p>
        </p:txBody>
      </p:sp>
      <p:sp>
        <p:nvSpPr>
          <p:cNvPr id="204" name="Google Shape;204;p2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Common NE-Annotation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11" name="Google Shape;211;p29"/>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lnSpc>
                <a:spcPct val="150000"/>
              </a:lnSpc>
              <a:spcBef>
                <a:spcPts val="1000"/>
              </a:spcBef>
              <a:spcAft>
                <a:spcPts val="0"/>
              </a:spcAft>
              <a:buClr>
                <a:schemeClr val="dk1"/>
              </a:buClr>
              <a:buSzPts val="1100"/>
              <a:buFont typeface="Arial"/>
              <a:buNone/>
            </a:pPr>
            <a:r>
              <a:rPr lang="de-CH" u="sng">
                <a:highlight>
                  <a:srgbClr val="FF9900"/>
                </a:highlight>
              </a:rPr>
              <a:t>Enneli Ebin</a:t>
            </a:r>
            <a:r>
              <a:rPr lang="de-CH">
                <a:highlight>
                  <a:srgbClr val="FF9900"/>
                </a:highlight>
              </a:rPr>
              <a:t> and </a:t>
            </a:r>
            <a:r>
              <a:rPr lang="de-CH" u="sng">
                <a:highlight>
                  <a:srgbClr val="FF9900"/>
                </a:highlight>
              </a:rPr>
              <a:t>Lienhart Mornach the butcher as representative of Ulin Mornach, Ulrich Mornachs son and mentioned Ennelis son,</a:t>
            </a:r>
            <a:r>
              <a:rPr lang="de-CH"/>
              <a:t> </a:t>
            </a:r>
            <a:r>
              <a:rPr lang="de-CH">
                <a:highlight>
                  <a:srgbClr val="B6D7A8"/>
                </a:highlight>
              </a:rPr>
              <a:t>sell</a:t>
            </a:r>
            <a:r>
              <a:rPr lang="de-CH"/>
              <a:t> </a:t>
            </a:r>
            <a:r>
              <a:rPr lang="de-CH" u="sng">
                <a:highlight>
                  <a:srgbClr val="A2C4C9"/>
                </a:highlight>
              </a:rPr>
              <a:t>Symon Sumer the baker</a:t>
            </a:r>
            <a:r>
              <a:rPr lang="de-CH">
                <a:highlight>
                  <a:srgbClr val="A2C4C9"/>
                </a:highlight>
              </a:rPr>
              <a:t> and </a:t>
            </a:r>
            <a:r>
              <a:rPr lang="de-CH" u="sng">
                <a:highlight>
                  <a:srgbClr val="A2C4C9"/>
                </a:highlight>
              </a:rPr>
              <a:t>his wife Clara</a:t>
            </a:r>
            <a:r>
              <a:rPr lang="de-CH"/>
              <a:t> </a:t>
            </a:r>
            <a:r>
              <a:rPr lang="de-CH" u="sng">
                <a:highlight>
                  <a:srgbClr val="C27BA0"/>
                </a:highlight>
              </a:rPr>
              <a:t>the house which is called Lemlis Hus located at Yengassen between the houses Zum Agstein on one side and the Roten Hus to the other, at the backside touching S. Martinshof, paying interest to the diocese 2 lb &amp; 2 bags of grain to the church S. Martin, otherwise free,</a:t>
            </a:r>
            <a:r>
              <a:rPr lang="de-CH"/>
              <a:t> for </a:t>
            </a:r>
            <a:r>
              <a:rPr lang="de-CH" u="sng">
                <a:highlight>
                  <a:srgbClr val="EA9999"/>
                </a:highlight>
              </a:rPr>
              <a:t>625 fl.</a:t>
            </a:r>
            <a:endParaRPr u="sng">
              <a:highlight>
                <a:srgbClr val="EA9999"/>
              </a:highlight>
            </a:endParaRPr>
          </a:p>
        </p:txBody>
      </p:sp>
      <p:sp>
        <p:nvSpPr>
          <p:cNvPr id="212" name="Google Shape;212;p2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Long NE-Annotations + </a:t>
            </a:r>
            <a:r>
              <a:rPr lang="de-CH" strike="sngStrike"/>
              <a:t>Named</a:t>
            </a:r>
            <a:r>
              <a:rPr lang="de-CH"/>
              <a:t> Entities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19" name="Google Shape;219;p30"/>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b="1" lang="de-CH"/>
              <a:t>Text Layer</a:t>
            </a:r>
            <a:endParaRPr b="1"/>
          </a:p>
          <a:p>
            <a:pPr indent="-393700" lvl="1" marL="914400" rtl="0" algn="l">
              <a:spcBef>
                <a:spcPts val="0"/>
              </a:spcBef>
              <a:spcAft>
                <a:spcPts val="0"/>
              </a:spcAft>
              <a:buSzPts val="2600"/>
              <a:buChar char="-"/>
            </a:pPr>
            <a:r>
              <a:rPr lang="de-CH"/>
              <a:t>Annotate Reference-Mentions and Values.</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b="1" lang="de-CH"/>
              <a:t>Description Layer</a:t>
            </a:r>
            <a:endParaRPr b="1"/>
          </a:p>
          <a:p>
            <a:pPr indent="-393700" lvl="1" marL="914400" rtl="0" algn="l">
              <a:spcBef>
                <a:spcPts val="0"/>
              </a:spcBef>
              <a:spcAft>
                <a:spcPts val="0"/>
              </a:spcAft>
              <a:buSzPts val="2600"/>
              <a:buChar char="-"/>
            </a:pPr>
            <a:r>
              <a:rPr lang="de-CH"/>
              <a:t>+Head	- required!</a:t>
            </a:r>
            <a:endParaRPr/>
          </a:p>
          <a:p>
            <a:pPr indent="-393700" lvl="1" marL="914400" rtl="0" algn="l">
              <a:spcBef>
                <a:spcPts val="0"/>
              </a:spcBef>
              <a:spcAft>
                <a:spcPts val="0"/>
              </a:spcAft>
              <a:buSzPts val="2600"/>
              <a:buChar char="-"/>
            </a:pPr>
            <a:r>
              <a:rPr lang="de-CH"/>
              <a:t>+Attributes	- entity mention further </a:t>
            </a:r>
            <a:r>
              <a:rPr lang="de-CH"/>
              <a:t>describing</a:t>
            </a:r>
            <a:r>
              <a:rPr lang="de-CH"/>
              <a:t> parent</a:t>
            </a:r>
            <a:endParaRPr/>
          </a:p>
          <a:p>
            <a:pPr indent="-393700" lvl="1" marL="914400" rtl="0" algn="l">
              <a:spcBef>
                <a:spcPts val="0"/>
              </a:spcBef>
              <a:spcAft>
                <a:spcPts val="0"/>
              </a:spcAft>
              <a:buSzPts val="2600"/>
              <a:buChar char="-"/>
            </a:pPr>
            <a:r>
              <a:rPr lang="de-CH"/>
              <a:t>+Descriptors	- non-mention further describing parent</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Nested: References &amp; Attributes contain Description Layers, Descriptors contain Text Layers.</a:t>
            </a:r>
            <a:endParaRPr/>
          </a:p>
        </p:txBody>
      </p:sp>
      <p:sp>
        <p:nvSpPr>
          <p:cNvPr id="220" name="Google Shape;220;p3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BeNASch - Quick Introduction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27" name="Google Shape;227;p31"/>
          <p:cNvSpPr txBox="1"/>
          <p:nvPr>
            <p:ph idx="1" type="body"/>
          </p:nvPr>
        </p:nvSpPr>
        <p:spPr>
          <a:xfrm>
            <a:off x="1062736" y="14228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Symon Sumer the baker</a:t>
            </a:r>
            <a:endParaRPr/>
          </a:p>
          <a:p>
            <a:pPr indent="0" lvl="0" marL="0" rtl="0" algn="l">
              <a:spcBef>
                <a:spcPts val="1000"/>
              </a:spcBef>
              <a:spcAft>
                <a:spcPts val="0"/>
              </a:spcAft>
              <a:buNone/>
            </a:pPr>
            <a:r>
              <a:rPr lang="de-CH"/>
              <a:t>	</a:t>
            </a:r>
            <a:r>
              <a:rPr b="1" lang="de-CH"/>
              <a:t>Description Layer:</a:t>
            </a:r>
            <a:endParaRPr b="1"/>
          </a:p>
          <a:p>
            <a:pPr indent="0" lvl="0" marL="0" rtl="0" algn="l">
              <a:spcBef>
                <a:spcPts val="1000"/>
              </a:spcBef>
              <a:spcAft>
                <a:spcPts val="0"/>
              </a:spcAft>
              <a:buNone/>
            </a:pPr>
            <a:r>
              <a:rPr lang="de-CH"/>
              <a:t>	Head: Symon Sumer</a:t>
            </a:r>
            <a:endParaRPr/>
          </a:p>
          <a:p>
            <a:pPr indent="0" lvl="0" marL="0" rtl="0" algn="l">
              <a:spcBef>
                <a:spcPts val="1000"/>
              </a:spcBef>
              <a:spcAft>
                <a:spcPts val="0"/>
              </a:spcAft>
              <a:buNone/>
            </a:pPr>
            <a:r>
              <a:rPr lang="de-CH"/>
              <a:t>	Attribute: the baker</a:t>
            </a:r>
            <a:endParaRPr/>
          </a:p>
          <a:p>
            <a:pPr indent="0" lvl="0" marL="0" rtl="0" algn="l">
              <a:spcBef>
                <a:spcPts val="1000"/>
              </a:spcBef>
              <a:spcAft>
                <a:spcPts val="0"/>
              </a:spcAft>
              <a:buNone/>
            </a:pPr>
            <a:r>
              <a:rPr lang="de-CH"/>
              <a:t>		</a:t>
            </a:r>
            <a:r>
              <a:rPr b="1" lang="de-CH"/>
              <a:t>Description Layer:</a:t>
            </a:r>
            <a:endParaRPr b="1"/>
          </a:p>
          <a:p>
            <a:pPr indent="0" lvl="0" marL="0" rtl="0" algn="l">
              <a:spcBef>
                <a:spcPts val="1000"/>
              </a:spcBef>
              <a:spcAft>
                <a:spcPts val="600"/>
              </a:spcAft>
              <a:buNone/>
            </a:pPr>
            <a:r>
              <a:rPr lang="de-CH"/>
              <a:t>		Head: baker</a:t>
            </a:r>
            <a:endParaRPr/>
          </a:p>
        </p:txBody>
      </p:sp>
      <p:sp>
        <p:nvSpPr>
          <p:cNvPr id="228" name="Google Shape;228;p3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Layer Examples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Kantoorth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niversität Bern">
  <a:themeElements>
    <a:clrScheme name="Farben Universitat Bern">
      <a:dk1>
        <a:srgbClr val="000000"/>
      </a:dk1>
      <a:lt1>
        <a:srgbClr val="FFFFFF"/>
      </a:lt1>
      <a:dk2>
        <a:srgbClr val="000000"/>
      </a:dk2>
      <a:lt2>
        <a:srgbClr val="EDEDED"/>
      </a:lt2>
      <a:accent1>
        <a:srgbClr val="668271"/>
      </a:accent1>
      <a:accent2>
        <a:srgbClr val="CFC43C"/>
      </a:accent2>
      <a:accent3>
        <a:srgbClr val="5294B4"/>
      </a:accent3>
      <a:accent4>
        <a:srgbClr val="75C4C5"/>
      </a:accent4>
      <a:accent5>
        <a:srgbClr val="9B3841"/>
      </a:accent5>
      <a:accent6>
        <a:srgbClr val="E4003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